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79" r:id="rId3"/>
    <p:sldId id="280" r:id="rId4"/>
    <p:sldId id="281" r:id="rId5"/>
    <p:sldId id="282" r:id="rId6"/>
    <p:sldId id="283" r:id="rId7"/>
    <p:sldId id="284" r:id="rId8"/>
    <p:sldId id="285" r:id="rId9"/>
    <p:sldId id="286" r:id="rId10"/>
    <p:sldId id="287" r:id="rId11"/>
    <p:sldId id="288" r:id="rId12"/>
    <p:sldId id="289" r:id="rId13"/>
    <p:sldId id="290" r:id="rId14"/>
    <p:sldId id="291" r:id="rId15"/>
    <p:sldId id="292" r:id="rId16"/>
    <p:sldId id="293" r:id="rId17"/>
    <p:sldId id="294" r:id="rId18"/>
    <p:sldId id="295" r:id="rId19"/>
    <p:sldId id="296" r:id="rId20"/>
    <p:sldId id="297" r:id="rId21"/>
    <p:sldId id="298" r:id="rId22"/>
    <p:sldId id="299" r:id="rId23"/>
    <p:sldId id="300" r:id="rId24"/>
    <p:sldId id="301" r:id="rId25"/>
    <p:sldId id="302" r:id="rId26"/>
    <p:sldId id="303" r:id="rId27"/>
    <p:sldId id="304" r:id="rId28"/>
    <p:sldId id="305" r:id="rId29"/>
    <p:sldId id="307" r:id="rId30"/>
    <p:sldId id="308" r:id="rId31"/>
    <p:sldId id="306" r:id="rId32"/>
  </p:sldIdLst>
  <p:sldSz cx="9144000" cy="6858000" type="screen4x3"/>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26"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1888619C-8D54-41D1-8207-F8ECE6168E7E}" type="datetimeFigureOut">
              <a:rPr lang="es-PE" smtClean="0"/>
              <a:t>2/05/2018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983F2DE-1988-464B-A7E6-FF9E0E8EE756}" type="slidenum">
              <a:rPr lang="es-PE" smtClean="0"/>
              <a:t>‹Nº›</a:t>
            </a:fld>
            <a:endParaRPr lang="es-PE"/>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34369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888619C-8D54-41D1-8207-F8ECE6168E7E}" type="datetimeFigureOut">
              <a:rPr lang="es-PE" smtClean="0"/>
              <a:t>2/05/2018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983F2DE-1988-464B-A7E6-FF9E0E8EE756}" type="slidenum">
              <a:rPr lang="es-PE" smtClean="0"/>
              <a:t>‹Nº›</a:t>
            </a:fld>
            <a:endParaRPr lang="es-PE"/>
          </a:p>
        </p:txBody>
      </p:sp>
    </p:spTree>
    <p:extLst>
      <p:ext uri="{BB962C8B-B14F-4D97-AF65-F5344CB8AC3E}">
        <p14:creationId xmlns:p14="http://schemas.microsoft.com/office/powerpoint/2010/main" val="33224972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888619C-8D54-41D1-8207-F8ECE6168E7E}" type="datetimeFigureOut">
              <a:rPr lang="es-PE" smtClean="0"/>
              <a:t>2/05/2018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983F2DE-1988-464B-A7E6-FF9E0E8EE756}" type="slidenum">
              <a:rPr lang="es-PE" smtClean="0"/>
              <a:t>‹Nº›</a:t>
            </a:fld>
            <a:endParaRPr lang="es-PE"/>
          </a:p>
        </p:txBody>
      </p:sp>
    </p:spTree>
    <p:extLst>
      <p:ext uri="{BB962C8B-B14F-4D97-AF65-F5344CB8AC3E}">
        <p14:creationId xmlns:p14="http://schemas.microsoft.com/office/powerpoint/2010/main" val="2096154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1888619C-8D54-41D1-8207-F8ECE6168E7E}" type="datetimeFigureOut">
              <a:rPr lang="es-PE" smtClean="0"/>
              <a:t>2/05/2018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983F2DE-1988-464B-A7E6-FF9E0E8EE756}" type="slidenum">
              <a:rPr lang="es-PE" smtClean="0"/>
              <a:t>‹Nº›</a:t>
            </a:fld>
            <a:endParaRPr lang="es-PE"/>
          </a:p>
        </p:txBody>
      </p:sp>
    </p:spTree>
    <p:extLst>
      <p:ext uri="{BB962C8B-B14F-4D97-AF65-F5344CB8AC3E}">
        <p14:creationId xmlns:p14="http://schemas.microsoft.com/office/powerpoint/2010/main" val="3682817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1888619C-8D54-41D1-8207-F8ECE6168E7E}" type="datetimeFigureOut">
              <a:rPr lang="es-PE" smtClean="0"/>
              <a:t>2/05/2018</a:t>
            </a:fld>
            <a:endParaRPr lang="es-PE"/>
          </a:p>
        </p:txBody>
      </p:sp>
      <p:sp>
        <p:nvSpPr>
          <p:cNvPr id="5" name="Footer Placeholder 4"/>
          <p:cNvSpPr>
            <a:spLocks noGrp="1"/>
          </p:cNvSpPr>
          <p:nvPr>
            <p:ph type="ftr" sz="quarter" idx="11"/>
          </p:nvPr>
        </p:nvSpPr>
        <p:spPr/>
        <p:txBody>
          <a:bodyPr/>
          <a:lstStyle/>
          <a:p>
            <a:endParaRPr lang="es-PE"/>
          </a:p>
        </p:txBody>
      </p:sp>
      <p:sp>
        <p:nvSpPr>
          <p:cNvPr id="6" name="Slide Number Placeholder 5"/>
          <p:cNvSpPr>
            <a:spLocks noGrp="1"/>
          </p:cNvSpPr>
          <p:nvPr>
            <p:ph type="sldNum" sz="quarter" idx="12"/>
          </p:nvPr>
        </p:nvSpPr>
        <p:spPr/>
        <p:txBody>
          <a:bodyPr/>
          <a:lstStyle/>
          <a:p>
            <a:fld id="{E983F2DE-1988-464B-A7E6-FF9E0E8EE756}" type="slidenum">
              <a:rPr lang="es-PE" smtClean="0"/>
              <a:t>‹Nº›</a:t>
            </a:fld>
            <a:endParaRPr lang="es-PE"/>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9332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888619C-8D54-41D1-8207-F8ECE6168E7E}" type="datetimeFigureOut">
              <a:rPr lang="es-PE" smtClean="0"/>
              <a:t>2/05/2018</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E983F2DE-1988-464B-A7E6-FF9E0E8EE756}" type="slidenum">
              <a:rPr lang="es-PE" smtClean="0"/>
              <a:t>‹Nº›</a:t>
            </a:fld>
            <a:endParaRPr lang="es-PE"/>
          </a:p>
        </p:txBody>
      </p:sp>
    </p:spTree>
    <p:extLst>
      <p:ext uri="{BB962C8B-B14F-4D97-AF65-F5344CB8AC3E}">
        <p14:creationId xmlns:p14="http://schemas.microsoft.com/office/powerpoint/2010/main" val="27319384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822960" y="2582334"/>
            <a:ext cx="3703320" cy="32867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63440" y="2582334"/>
            <a:ext cx="3703320" cy="32867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1888619C-8D54-41D1-8207-F8ECE6168E7E}" type="datetimeFigureOut">
              <a:rPr lang="es-PE" smtClean="0"/>
              <a:t>2/05/2018</a:t>
            </a:fld>
            <a:endParaRPr lang="es-PE"/>
          </a:p>
        </p:txBody>
      </p:sp>
      <p:sp>
        <p:nvSpPr>
          <p:cNvPr id="8" name="Footer Placeholder 7"/>
          <p:cNvSpPr>
            <a:spLocks noGrp="1"/>
          </p:cNvSpPr>
          <p:nvPr>
            <p:ph type="ftr" sz="quarter" idx="11"/>
          </p:nvPr>
        </p:nvSpPr>
        <p:spPr/>
        <p:txBody>
          <a:bodyPr/>
          <a:lstStyle/>
          <a:p>
            <a:endParaRPr lang="es-PE"/>
          </a:p>
        </p:txBody>
      </p:sp>
      <p:sp>
        <p:nvSpPr>
          <p:cNvPr id="9" name="Slide Number Placeholder 8"/>
          <p:cNvSpPr>
            <a:spLocks noGrp="1"/>
          </p:cNvSpPr>
          <p:nvPr>
            <p:ph type="sldNum" sz="quarter" idx="12"/>
          </p:nvPr>
        </p:nvSpPr>
        <p:spPr/>
        <p:txBody>
          <a:bodyPr/>
          <a:lstStyle/>
          <a:p>
            <a:fld id="{E983F2DE-1988-464B-A7E6-FF9E0E8EE756}" type="slidenum">
              <a:rPr lang="es-PE" smtClean="0"/>
              <a:t>‹Nº›</a:t>
            </a:fld>
            <a:endParaRPr lang="es-PE"/>
          </a:p>
        </p:txBody>
      </p:sp>
    </p:spTree>
    <p:extLst>
      <p:ext uri="{BB962C8B-B14F-4D97-AF65-F5344CB8AC3E}">
        <p14:creationId xmlns:p14="http://schemas.microsoft.com/office/powerpoint/2010/main" val="11699955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1888619C-8D54-41D1-8207-F8ECE6168E7E}" type="datetimeFigureOut">
              <a:rPr lang="es-PE" smtClean="0"/>
              <a:t>2/05/2018</a:t>
            </a:fld>
            <a:endParaRPr lang="es-PE"/>
          </a:p>
        </p:txBody>
      </p:sp>
      <p:sp>
        <p:nvSpPr>
          <p:cNvPr id="4" name="Footer Placeholder 3"/>
          <p:cNvSpPr>
            <a:spLocks noGrp="1"/>
          </p:cNvSpPr>
          <p:nvPr>
            <p:ph type="ftr" sz="quarter" idx="11"/>
          </p:nvPr>
        </p:nvSpPr>
        <p:spPr/>
        <p:txBody>
          <a:bodyPr/>
          <a:lstStyle/>
          <a:p>
            <a:endParaRPr lang="es-PE"/>
          </a:p>
        </p:txBody>
      </p:sp>
      <p:sp>
        <p:nvSpPr>
          <p:cNvPr id="5" name="Slide Number Placeholder 4"/>
          <p:cNvSpPr>
            <a:spLocks noGrp="1"/>
          </p:cNvSpPr>
          <p:nvPr>
            <p:ph type="sldNum" sz="quarter" idx="12"/>
          </p:nvPr>
        </p:nvSpPr>
        <p:spPr/>
        <p:txBody>
          <a:bodyPr/>
          <a:lstStyle/>
          <a:p>
            <a:fld id="{E983F2DE-1988-464B-A7E6-FF9E0E8EE756}" type="slidenum">
              <a:rPr lang="es-PE" smtClean="0"/>
              <a:t>‹Nº›</a:t>
            </a:fld>
            <a:endParaRPr lang="es-PE"/>
          </a:p>
        </p:txBody>
      </p:sp>
    </p:spTree>
    <p:extLst>
      <p:ext uri="{BB962C8B-B14F-4D97-AF65-F5344CB8AC3E}">
        <p14:creationId xmlns:p14="http://schemas.microsoft.com/office/powerpoint/2010/main" val="34117794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888619C-8D54-41D1-8207-F8ECE6168E7E}" type="datetimeFigureOut">
              <a:rPr lang="es-PE" smtClean="0"/>
              <a:t>2/05/2018</a:t>
            </a:fld>
            <a:endParaRPr lang="es-PE"/>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s-PE"/>
          </a:p>
        </p:txBody>
      </p:sp>
      <p:sp>
        <p:nvSpPr>
          <p:cNvPr id="9" name="Slide Number Placeholder 8"/>
          <p:cNvSpPr>
            <a:spLocks noGrp="1"/>
          </p:cNvSpPr>
          <p:nvPr>
            <p:ph type="sldNum" sz="quarter" idx="12"/>
          </p:nvPr>
        </p:nvSpPr>
        <p:spPr/>
        <p:txBody>
          <a:bodyPr/>
          <a:lstStyle/>
          <a:p>
            <a:fld id="{E983F2DE-1988-464B-A7E6-FF9E0E8EE756}" type="slidenum">
              <a:rPr lang="es-PE" smtClean="0"/>
              <a:t>‹Nº›</a:t>
            </a:fld>
            <a:endParaRPr lang="es-PE"/>
          </a:p>
        </p:txBody>
      </p:sp>
    </p:spTree>
    <p:extLst>
      <p:ext uri="{BB962C8B-B14F-4D97-AF65-F5344CB8AC3E}">
        <p14:creationId xmlns:p14="http://schemas.microsoft.com/office/powerpoint/2010/main" val="29839782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1888619C-8D54-41D1-8207-F8ECE6168E7E}" type="datetimeFigureOut">
              <a:rPr lang="es-PE" smtClean="0"/>
              <a:t>2/05/2018</a:t>
            </a:fld>
            <a:endParaRPr lang="es-PE"/>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s-PE"/>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E983F2DE-1988-464B-A7E6-FF9E0E8EE756}" type="slidenum">
              <a:rPr lang="es-PE" smtClean="0"/>
              <a:t>‹Nº›</a:t>
            </a:fld>
            <a:endParaRPr lang="es-PE"/>
          </a:p>
        </p:txBody>
      </p:sp>
    </p:spTree>
    <p:extLst>
      <p:ext uri="{BB962C8B-B14F-4D97-AF65-F5344CB8AC3E}">
        <p14:creationId xmlns:p14="http://schemas.microsoft.com/office/powerpoint/2010/main" val="3306182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888619C-8D54-41D1-8207-F8ECE6168E7E}" type="datetimeFigureOut">
              <a:rPr lang="es-PE" smtClean="0"/>
              <a:t>2/05/2018</a:t>
            </a:fld>
            <a:endParaRPr lang="es-PE"/>
          </a:p>
        </p:txBody>
      </p:sp>
      <p:sp>
        <p:nvSpPr>
          <p:cNvPr id="6" name="Footer Placeholder 5"/>
          <p:cNvSpPr>
            <a:spLocks noGrp="1"/>
          </p:cNvSpPr>
          <p:nvPr>
            <p:ph type="ftr" sz="quarter" idx="11"/>
          </p:nvPr>
        </p:nvSpPr>
        <p:spPr/>
        <p:txBody>
          <a:bodyPr/>
          <a:lstStyle/>
          <a:p>
            <a:endParaRPr lang="es-PE"/>
          </a:p>
        </p:txBody>
      </p:sp>
      <p:sp>
        <p:nvSpPr>
          <p:cNvPr id="7" name="Slide Number Placeholder 6"/>
          <p:cNvSpPr>
            <a:spLocks noGrp="1"/>
          </p:cNvSpPr>
          <p:nvPr>
            <p:ph type="sldNum" sz="quarter" idx="12"/>
          </p:nvPr>
        </p:nvSpPr>
        <p:spPr/>
        <p:txBody>
          <a:bodyPr/>
          <a:lstStyle/>
          <a:p>
            <a:fld id="{E983F2DE-1988-464B-A7E6-FF9E0E8EE756}" type="slidenum">
              <a:rPr lang="es-PE" smtClean="0"/>
              <a:t>‹Nº›</a:t>
            </a:fld>
            <a:endParaRPr lang="es-PE"/>
          </a:p>
        </p:txBody>
      </p:sp>
    </p:spTree>
    <p:extLst>
      <p:ext uri="{BB962C8B-B14F-4D97-AF65-F5344CB8AC3E}">
        <p14:creationId xmlns:p14="http://schemas.microsoft.com/office/powerpoint/2010/main" val="33763872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1888619C-8D54-41D1-8207-F8ECE6168E7E}" type="datetimeFigureOut">
              <a:rPr lang="es-PE" smtClean="0"/>
              <a:t>2/05/2018</a:t>
            </a:fld>
            <a:endParaRPr lang="es-PE"/>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s-PE"/>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E983F2DE-1988-464B-A7E6-FF9E0E8EE756}" type="slidenum">
              <a:rPr lang="es-PE" smtClean="0"/>
              <a:t>‹Nº›</a:t>
            </a:fld>
            <a:endParaRPr lang="es-PE"/>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854902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s-CL" sz="5400" dirty="0" smtClean="0"/>
              <a:t>Derivadas de Gaussianos</a:t>
            </a:r>
            <a:endParaRPr lang="es-PE" sz="5400" dirty="0"/>
          </a:p>
        </p:txBody>
      </p:sp>
      <p:sp>
        <p:nvSpPr>
          <p:cNvPr id="3" name="Subtítulo 2"/>
          <p:cNvSpPr>
            <a:spLocks noGrp="1"/>
          </p:cNvSpPr>
          <p:nvPr>
            <p:ph type="subTitle" idx="1"/>
          </p:nvPr>
        </p:nvSpPr>
        <p:spPr/>
        <p:txBody>
          <a:bodyPr/>
          <a:lstStyle/>
          <a:p>
            <a:r>
              <a:rPr lang="es-CL" dirty="0" smtClean="0"/>
              <a:t>Dr. Ivan Sipiran</a:t>
            </a:r>
            <a:endParaRPr lang="es-PE" dirty="0"/>
          </a:p>
        </p:txBody>
      </p:sp>
    </p:spTree>
    <p:extLst>
      <p:ext uri="{BB962C8B-B14F-4D97-AF65-F5344CB8AC3E}">
        <p14:creationId xmlns:p14="http://schemas.microsoft.com/office/powerpoint/2010/main" val="11829553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Ejemplos de filtros lineales</a:t>
            </a:r>
            <a:endParaRPr lang="es-PE" dirty="0"/>
          </a:p>
        </p:txBody>
      </p:sp>
      <p:sp>
        <p:nvSpPr>
          <p:cNvPr id="5" name="Rectángulo 4"/>
          <p:cNvSpPr/>
          <p:nvPr/>
        </p:nvSpPr>
        <p:spPr>
          <a:xfrm>
            <a:off x="1197204" y="4675695"/>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5693790" y="4757914"/>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 name="Imagen 8"/>
          <p:cNvPicPr>
            <a:picLocks noChangeAspect="1"/>
          </p:cNvPicPr>
          <p:nvPr/>
        </p:nvPicPr>
        <p:blipFill>
          <a:blip r:embed="rId2"/>
          <a:stretch>
            <a:fillRect/>
          </a:stretch>
        </p:blipFill>
        <p:spPr>
          <a:xfrm>
            <a:off x="1197204" y="2719450"/>
            <a:ext cx="6796726" cy="2496756"/>
          </a:xfrm>
          <a:prstGeom prst="rect">
            <a:avLst/>
          </a:prstGeom>
        </p:spPr>
      </p:pic>
      <p:sp>
        <p:nvSpPr>
          <p:cNvPr id="10" name="Rectángulo 9"/>
          <p:cNvSpPr/>
          <p:nvPr/>
        </p:nvSpPr>
        <p:spPr>
          <a:xfrm>
            <a:off x="1197203" y="4606586"/>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1" name="Rectángulo 10"/>
          <p:cNvSpPr/>
          <p:nvPr/>
        </p:nvSpPr>
        <p:spPr>
          <a:xfrm>
            <a:off x="5979933" y="4660306"/>
            <a:ext cx="1904215" cy="555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CuadroTexto 6"/>
          <p:cNvSpPr txBox="1"/>
          <p:nvPr/>
        </p:nvSpPr>
        <p:spPr>
          <a:xfrm>
            <a:off x="1690690" y="4639265"/>
            <a:ext cx="917239" cy="369332"/>
          </a:xfrm>
          <a:prstGeom prst="rect">
            <a:avLst/>
          </a:prstGeom>
          <a:noFill/>
        </p:spPr>
        <p:txBody>
          <a:bodyPr wrap="none" rtlCol="0">
            <a:spAutoFit/>
          </a:bodyPr>
          <a:lstStyle/>
          <a:p>
            <a:r>
              <a:rPr lang="es-CL" dirty="0" smtClean="0"/>
              <a:t>Original</a:t>
            </a:r>
            <a:endParaRPr lang="es-PE" dirty="0"/>
          </a:p>
        </p:txBody>
      </p:sp>
      <p:sp>
        <p:nvSpPr>
          <p:cNvPr id="8" name="CuadroTexto 7"/>
          <p:cNvSpPr txBox="1"/>
          <p:nvPr/>
        </p:nvSpPr>
        <p:spPr>
          <a:xfrm>
            <a:off x="6069211" y="4606586"/>
            <a:ext cx="2210862" cy="646331"/>
          </a:xfrm>
          <a:prstGeom prst="rect">
            <a:avLst/>
          </a:prstGeom>
          <a:noFill/>
        </p:spPr>
        <p:txBody>
          <a:bodyPr wrap="none" rtlCol="0">
            <a:spAutoFit/>
          </a:bodyPr>
          <a:lstStyle/>
          <a:p>
            <a:r>
              <a:rPr lang="es-CL" dirty="0" smtClean="0"/>
              <a:t>Imagen desplazada </a:t>
            </a:r>
          </a:p>
          <a:p>
            <a:r>
              <a:rPr lang="es-CL" dirty="0" smtClean="0"/>
              <a:t>un píxel a la izquierda</a:t>
            </a:r>
            <a:endParaRPr lang="es-PE" dirty="0"/>
          </a:p>
        </p:txBody>
      </p:sp>
    </p:spTree>
    <p:extLst>
      <p:ext uri="{BB962C8B-B14F-4D97-AF65-F5344CB8AC3E}">
        <p14:creationId xmlns:p14="http://schemas.microsoft.com/office/powerpoint/2010/main" val="38327696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Ejemplo de filtros lineales</a:t>
            </a:r>
            <a:endParaRPr lang="es-PE" dirty="0"/>
          </a:p>
        </p:txBody>
      </p:sp>
      <p:pic>
        <p:nvPicPr>
          <p:cNvPr id="4" name="Imagen 3"/>
          <p:cNvPicPr>
            <a:picLocks noChangeAspect="1"/>
          </p:cNvPicPr>
          <p:nvPr/>
        </p:nvPicPr>
        <p:blipFill>
          <a:blip r:embed="rId2"/>
          <a:stretch>
            <a:fillRect/>
          </a:stretch>
        </p:blipFill>
        <p:spPr>
          <a:xfrm>
            <a:off x="890126" y="2394936"/>
            <a:ext cx="7409467" cy="2348023"/>
          </a:xfrm>
          <a:prstGeom prst="rect">
            <a:avLst/>
          </a:prstGeom>
        </p:spPr>
      </p:pic>
      <p:sp>
        <p:nvSpPr>
          <p:cNvPr id="5" name="Rectángulo 4"/>
          <p:cNvSpPr/>
          <p:nvPr/>
        </p:nvSpPr>
        <p:spPr>
          <a:xfrm>
            <a:off x="980388" y="4410057"/>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980387" y="4340948"/>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CuadroTexto 6"/>
          <p:cNvSpPr txBox="1"/>
          <p:nvPr/>
        </p:nvSpPr>
        <p:spPr>
          <a:xfrm>
            <a:off x="1473874" y="4373627"/>
            <a:ext cx="917239" cy="369332"/>
          </a:xfrm>
          <a:prstGeom prst="rect">
            <a:avLst/>
          </a:prstGeom>
          <a:noFill/>
        </p:spPr>
        <p:txBody>
          <a:bodyPr wrap="none" rtlCol="0">
            <a:spAutoFit/>
          </a:bodyPr>
          <a:lstStyle/>
          <a:p>
            <a:r>
              <a:rPr lang="es-CL" dirty="0" smtClean="0"/>
              <a:t>Original</a:t>
            </a:r>
            <a:endParaRPr lang="es-PE" dirty="0"/>
          </a:p>
        </p:txBody>
      </p:sp>
      <p:sp>
        <p:nvSpPr>
          <p:cNvPr id="8" name="Rectángulo 7"/>
          <p:cNvSpPr/>
          <p:nvPr/>
        </p:nvSpPr>
        <p:spPr>
          <a:xfrm>
            <a:off x="5772344" y="4524955"/>
            <a:ext cx="2278408"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p:cNvSpPr/>
          <p:nvPr/>
        </p:nvSpPr>
        <p:spPr>
          <a:xfrm>
            <a:off x="6058487" y="4427347"/>
            <a:ext cx="2278408" cy="5559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CuadroTexto 9"/>
          <p:cNvSpPr txBox="1"/>
          <p:nvPr/>
        </p:nvSpPr>
        <p:spPr>
          <a:xfrm>
            <a:off x="6147765" y="4373627"/>
            <a:ext cx="2645314" cy="369332"/>
          </a:xfrm>
          <a:prstGeom prst="rect">
            <a:avLst/>
          </a:prstGeom>
          <a:noFill/>
        </p:spPr>
        <p:txBody>
          <a:bodyPr wrap="square" rtlCol="0">
            <a:spAutoFit/>
          </a:bodyPr>
          <a:lstStyle/>
          <a:p>
            <a:r>
              <a:rPr lang="es-CL" dirty="0" err="1" smtClean="0"/>
              <a:t>Blurring</a:t>
            </a:r>
            <a:r>
              <a:rPr lang="es-CL" dirty="0" smtClean="0"/>
              <a:t> (filtro promedio)</a:t>
            </a:r>
            <a:endParaRPr lang="es-PE" dirty="0"/>
          </a:p>
        </p:txBody>
      </p:sp>
    </p:spTree>
    <p:extLst>
      <p:ext uri="{BB962C8B-B14F-4D97-AF65-F5344CB8AC3E}">
        <p14:creationId xmlns:p14="http://schemas.microsoft.com/office/powerpoint/2010/main" val="2548793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err="1" smtClean="0"/>
              <a:t>Kernel</a:t>
            </a:r>
            <a:r>
              <a:rPr lang="es-CL" dirty="0" smtClean="0"/>
              <a:t> Gaussiano</a:t>
            </a:r>
            <a:endParaRPr lang="es-PE" dirty="0"/>
          </a:p>
        </p:txBody>
      </p:sp>
      <p:pic>
        <p:nvPicPr>
          <p:cNvPr id="4" name="Imagen 3"/>
          <p:cNvPicPr>
            <a:picLocks noChangeAspect="1"/>
          </p:cNvPicPr>
          <p:nvPr/>
        </p:nvPicPr>
        <p:blipFill>
          <a:blip r:embed="rId2"/>
          <a:stretch>
            <a:fillRect/>
          </a:stretch>
        </p:blipFill>
        <p:spPr>
          <a:xfrm>
            <a:off x="1383188" y="1859910"/>
            <a:ext cx="6601316" cy="4210352"/>
          </a:xfrm>
          <a:prstGeom prst="rect">
            <a:avLst/>
          </a:prstGeom>
        </p:spPr>
      </p:pic>
    </p:spTree>
    <p:extLst>
      <p:ext uri="{BB962C8B-B14F-4D97-AF65-F5344CB8AC3E}">
        <p14:creationId xmlns:p14="http://schemas.microsoft.com/office/powerpoint/2010/main" val="4169070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Filtros Gaussianos</a:t>
            </a:r>
            <a:endParaRPr lang="es-PE" dirty="0"/>
          </a:p>
        </p:txBody>
      </p:sp>
      <p:pic>
        <p:nvPicPr>
          <p:cNvPr id="4" name="Imagen 3"/>
          <p:cNvPicPr>
            <a:picLocks noChangeAspect="1"/>
          </p:cNvPicPr>
          <p:nvPr/>
        </p:nvPicPr>
        <p:blipFill>
          <a:blip r:embed="rId2"/>
          <a:stretch>
            <a:fillRect/>
          </a:stretch>
        </p:blipFill>
        <p:spPr>
          <a:xfrm>
            <a:off x="822960" y="2289784"/>
            <a:ext cx="7671577" cy="2828971"/>
          </a:xfrm>
          <a:prstGeom prst="rect">
            <a:avLst/>
          </a:prstGeom>
        </p:spPr>
      </p:pic>
    </p:spTree>
    <p:extLst>
      <p:ext uri="{BB962C8B-B14F-4D97-AF65-F5344CB8AC3E}">
        <p14:creationId xmlns:p14="http://schemas.microsoft.com/office/powerpoint/2010/main" val="41101877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Filtro Gaussiano</a:t>
            </a:r>
            <a:endParaRPr lang="es-PE"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Remueve altas frecuencias (filtro pasa baja)</a:t>
                </a:r>
              </a:p>
              <a:p>
                <a:pPr>
                  <a:buFont typeface="Arial" panose="020B0604020202020204" pitchFamily="34" charset="0"/>
                  <a:buChar char="•"/>
                </a:pPr>
                <a:r>
                  <a:rPr lang="es-CL" dirty="0"/>
                  <a:t> </a:t>
                </a:r>
                <a:r>
                  <a:rPr lang="es-CL" dirty="0" smtClean="0"/>
                  <a:t>La </a:t>
                </a:r>
                <a:r>
                  <a:rPr lang="es-CL" dirty="0" err="1" smtClean="0"/>
                  <a:t>convolución</a:t>
                </a:r>
                <a:r>
                  <a:rPr lang="es-CL" dirty="0" smtClean="0"/>
                  <a:t> de un Gaussiano con otro Gaussiano, es otro Gaussiano</a:t>
                </a:r>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r>
                  <a:rPr lang="es-CL" dirty="0" smtClean="0"/>
                  <a:t> </a:t>
                </a:r>
                <a:r>
                  <a:rPr lang="es-CL" dirty="0" err="1" smtClean="0"/>
                  <a:t>Convolucionar</a:t>
                </a:r>
                <a:r>
                  <a:rPr lang="es-CL" dirty="0" smtClean="0"/>
                  <a:t> dos veces con </a:t>
                </a:r>
                <a:r>
                  <a:rPr lang="es-CL" dirty="0" err="1" smtClean="0"/>
                  <a:t>kernel</a:t>
                </a:r>
                <a:r>
                  <a:rPr lang="es-CL" dirty="0" smtClean="0"/>
                  <a:t> Gaussiano de ancho </a:t>
                </a:r>
                <a14:m>
                  <m:oMath xmlns:m="http://schemas.openxmlformats.org/officeDocument/2006/math">
                    <m:r>
                      <a:rPr lang="es-CL" i="1" smtClean="0">
                        <a:latin typeface="Cambria Math" panose="02040503050406030204" pitchFamily="18" charset="0"/>
                        <a:ea typeface="Cambria Math" panose="02040503050406030204" pitchFamily="18" charset="0"/>
                      </a:rPr>
                      <m:t>𝜎</m:t>
                    </m:r>
                  </m:oMath>
                </a14:m>
                <a:r>
                  <a:rPr lang="es-CL" dirty="0" smtClean="0"/>
                  <a:t> es igual a </a:t>
                </a:r>
                <a:r>
                  <a:rPr lang="es-CL" dirty="0" err="1" smtClean="0"/>
                  <a:t>convolucionar</a:t>
                </a:r>
                <a:r>
                  <a:rPr lang="es-CL" dirty="0" smtClean="0"/>
                  <a:t> una </a:t>
                </a:r>
                <a:r>
                  <a:rPr lang="es-CL" dirty="0" err="1" smtClean="0"/>
                  <a:t>sóla</a:t>
                </a:r>
                <a:r>
                  <a:rPr lang="es-CL" dirty="0" smtClean="0"/>
                  <a:t> vez con </a:t>
                </a:r>
                <a:r>
                  <a:rPr lang="es-CL" dirty="0" err="1" smtClean="0"/>
                  <a:t>kernel</a:t>
                </a:r>
                <a:r>
                  <a:rPr lang="es-CL" dirty="0" smtClean="0"/>
                  <a:t> de ancho </a:t>
                </a:r>
                <a14:m>
                  <m:oMath xmlns:m="http://schemas.openxmlformats.org/officeDocument/2006/math">
                    <m:r>
                      <a:rPr lang="es-CL" i="1" smtClean="0">
                        <a:latin typeface="Cambria Math" panose="02040503050406030204" pitchFamily="18" charset="0"/>
                        <a:ea typeface="Cambria Math" panose="02040503050406030204" pitchFamily="18" charset="0"/>
                      </a:rPr>
                      <m:t>𝜎</m:t>
                    </m:r>
                    <m:rad>
                      <m:radPr>
                        <m:degHide m:val="on"/>
                        <m:ctrlPr>
                          <a:rPr lang="es-CL" i="1" smtClean="0">
                            <a:latin typeface="Cambria Math" panose="02040503050406030204" pitchFamily="18" charset="0"/>
                            <a:ea typeface="Cambria Math" panose="02040503050406030204" pitchFamily="18" charset="0"/>
                          </a:rPr>
                        </m:ctrlPr>
                      </m:radPr>
                      <m:deg/>
                      <m:e>
                        <m:r>
                          <a:rPr lang="es-CL" b="0" i="1" smtClean="0">
                            <a:latin typeface="Cambria Math" panose="02040503050406030204" pitchFamily="18" charset="0"/>
                            <a:ea typeface="Cambria Math" panose="02040503050406030204" pitchFamily="18" charset="0"/>
                          </a:rPr>
                          <m:t>2</m:t>
                        </m:r>
                      </m:e>
                    </m:rad>
                  </m:oMath>
                </a14:m>
                <a:endParaRPr lang="es-CL"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1939" t="-1667" r="-646"/>
                </a:stretch>
              </a:blipFill>
            </p:spPr>
            <p:txBody>
              <a:bodyPr/>
              <a:lstStyle/>
              <a:p>
                <a:r>
                  <a:rPr lang="es-PE">
                    <a:noFill/>
                  </a:rPr>
                  <a:t> </a:t>
                </a:r>
              </a:p>
            </p:txBody>
          </p:sp>
        </mc:Fallback>
      </mc:AlternateContent>
      <p:pic>
        <p:nvPicPr>
          <p:cNvPr id="4" name="Imagen 3"/>
          <p:cNvPicPr>
            <a:picLocks noChangeAspect="1"/>
          </p:cNvPicPr>
          <p:nvPr/>
        </p:nvPicPr>
        <p:blipFill>
          <a:blip r:embed="rId3"/>
          <a:stretch>
            <a:fillRect/>
          </a:stretch>
        </p:blipFill>
        <p:spPr>
          <a:xfrm>
            <a:off x="2037936" y="2813901"/>
            <a:ext cx="5113845" cy="1427120"/>
          </a:xfrm>
          <a:prstGeom prst="rect">
            <a:avLst/>
          </a:prstGeom>
        </p:spPr>
      </p:pic>
    </p:spTree>
    <p:extLst>
      <p:ext uri="{BB962C8B-B14F-4D97-AF65-F5344CB8AC3E}">
        <p14:creationId xmlns:p14="http://schemas.microsoft.com/office/powerpoint/2010/main" val="2062882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Realce</a:t>
            </a:r>
            <a:endParaRPr lang="es-PE" dirty="0"/>
          </a:p>
        </p:txBody>
      </p:sp>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Experimento</a:t>
            </a:r>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r>
              <a:rPr lang="es-CL" dirty="0" smtClean="0"/>
              <a:t> Sumemos el detalle a la imagen original</a:t>
            </a:r>
            <a:endParaRPr lang="es-PE" dirty="0"/>
          </a:p>
        </p:txBody>
      </p:sp>
      <p:pic>
        <p:nvPicPr>
          <p:cNvPr id="4" name="Imagen 3"/>
          <p:cNvPicPr>
            <a:picLocks noChangeAspect="1"/>
          </p:cNvPicPr>
          <p:nvPr/>
        </p:nvPicPr>
        <p:blipFill>
          <a:blip r:embed="rId2"/>
          <a:stretch>
            <a:fillRect/>
          </a:stretch>
        </p:blipFill>
        <p:spPr>
          <a:xfrm>
            <a:off x="1734532" y="2199220"/>
            <a:ext cx="6127423" cy="1658194"/>
          </a:xfrm>
          <a:prstGeom prst="rect">
            <a:avLst/>
          </a:prstGeom>
        </p:spPr>
      </p:pic>
      <p:pic>
        <p:nvPicPr>
          <p:cNvPr id="5" name="Imagen 4"/>
          <p:cNvPicPr>
            <a:picLocks noChangeAspect="1"/>
          </p:cNvPicPr>
          <p:nvPr/>
        </p:nvPicPr>
        <p:blipFill>
          <a:blip r:embed="rId3"/>
          <a:stretch>
            <a:fillRect/>
          </a:stretch>
        </p:blipFill>
        <p:spPr>
          <a:xfrm>
            <a:off x="1734532" y="4518680"/>
            <a:ext cx="6127423" cy="1638914"/>
          </a:xfrm>
          <a:prstGeom prst="rect">
            <a:avLst/>
          </a:prstGeom>
        </p:spPr>
      </p:pic>
    </p:spTree>
    <p:extLst>
      <p:ext uri="{BB962C8B-B14F-4D97-AF65-F5344CB8AC3E}">
        <p14:creationId xmlns:p14="http://schemas.microsoft.com/office/powerpoint/2010/main" val="509447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Filtro de realce</a:t>
            </a:r>
            <a:endParaRPr lang="es-PE" dirty="0"/>
          </a:p>
        </p:txBody>
      </p:sp>
      <p:pic>
        <p:nvPicPr>
          <p:cNvPr id="4" name="Imagen 3"/>
          <p:cNvPicPr>
            <a:picLocks noChangeAspect="1"/>
          </p:cNvPicPr>
          <p:nvPr/>
        </p:nvPicPr>
        <p:blipFill>
          <a:blip r:embed="rId2"/>
          <a:stretch>
            <a:fillRect/>
          </a:stretch>
        </p:blipFill>
        <p:spPr>
          <a:xfrm>
            <a:off x="3394832" y="1878763"/>
            <a:ext cx="2569738" cy="1198786"/>
          </a:xfrm>
          <a:prstGeom prst="rect">
            <a:avLst/>
          </a:prstGeom>
        </p:spPr>
      </p:pic>
      <p:pic>
        <p:nvPicPr>
          <p:cNvPr id="5" name="Imagen 4"/>
          <p:cNvPicPr>
            <a:picLocks noChangeAspect="1"/>
          </p:cNvPicPr>
          <p:nvPr/>
        </p:nvPicPr>
        <p:blipFill>
          <a:blip r:embed="rId3"/>
          <a:stretch>
            <a:fillRect/>
          </a:stretch>
        </p:blipFill>
        <p:spPr>
          <a:xfrm>
            <a:off x="1697438" y="3218951"/>
            <a:ext cx="5794843" cy="2602143"/>
          </a:xfrm>
          <a:prstGeom prst="rect">
            <a:avLst/>
          </a:prstGeom>
        </p:spPr>
      </p:pic>
      <p:sp>
        <p:nvSpPr>
          <p:cNvPr id="6" name="CuadroTexto 5"/>
          <p:cNvSpPr txBox="1"/>
          <p:nvPr/>
        </p:nvSpPr>
        <p:spPr>
          <a:xfrm>
            <a:off x="2111604" y="5821094"/>
            <a:ext cx="934871" cy="369332"/>
          </a:xfrm>
          <a:prstGeom prst="rect">
            <a:avLst/>
          </a:prstGeom>
          <a:noFill/>
        </p:spPr>
        <p:txBody>
          <a:bodyPr wrap="none" rtlCol="0">
            <a:spAutoFit/>
          </a:bodyPr>
          <a:lstStyle/>
          <a:p>
            <a:r>
              <a:rPr lang="es-CL" dirty="0" smtClean="0"/>
              <a:t>Impulso</a:t>
            </a:r>
            <a:endParaRPr lang="es-PE" dirty="0"/>
          </a:p>
        </p:txBody>
      </p:sp>
      <p:sp>
        <p:nvSpPr>
          <p:cNvPr id="7" name="CuadroTexto 6"/>
          <p:cNvSpPr txBox="1"/>
          <p:nvPr/>
        </p:nvSpPr>
        <p:spPr>
          <a:xfrm>
            <a:off x="4193104" y="5821094"/>
            <a:ext cx="1149674" cy="369332"/>
          </a:xfrm>
          <a:prstGeom prst="rect">
            <a:avLst/>
          </a:prstGeom>
          <a:noFill/>
        </p:spPr>
        <p:txBody>
          <a:bodyPr wrap="none" rtlCol="0">
            <a:spAutoFit/>
          </a:bodyPr>
          <a:lstStyle/>
          <a:p>
            <a:r>
              <a:rPr lang="es-CL" dirty="0" smtClean="0"/>
              <a:t>Gaussiano</a:t>
            </a:r>
            <a:endParaRPr lang="es-PE" dirty="0"/>
          </a:p>
        </p:txBody>
      </p:sp>
      <p:sp>
        <p:nvSpPr>
          <p:cNvPr id="8" name="CuadroTexto 7"/>
          <p:cNvSpPr txBox="1"/>
          <p:nvPr/>
        </p:nvSpPr>
        <p:spPr>
          <a:xfrm>
            <a:off x="5575205" y="5835277"/>
            <a:ext cx="2491388" cy="369332"/>
          </a:xfrm>
          <a:prstGeom prst="rect">
            <a:avLst/>
          </a:prstGeom>
          <a:noFill/>
        </p:spPr>
        <p:txBody>
          <a:bodyPr wrap="none" rtlCol="0">
            <a:spAutoFit/>
          </a:bodyPr>
          <a:lstStyle/>
          <a:p>
            <a:r>
              <a:rPr lang="es-CL" dirty="0" err="1" smtClean="0"/>
              <a:t>Laplaciano</a:t>
            </a:r>
            <a:r>
              <a:rPr lang="es-CL" dirty="0" smtClean="0"/>
              <a:t> de Gaussiano</a:t>
            </a:r>
            <a:endParaRPr lang="es-PE" dirty="0"/>
          </a:p>
        </p:txBody>
      </p:sp>
    </p:spTree>
    <p:extLst>
      <p:ext uri="{BB962C8B-B14F-4D97-AF65-F5344CB8AC3E}">
        <p14:creationId xmlns:p14="http://schemas.microsoft.com/office/powerpoint/2010/main" val="17540562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Detección de bordes</a:t>
            </a:r>
            <a:endParaRPr lang="es-PE" dirty="0"/>
          </a:p>
        </p:txBody>
      </p:sp>
      <p:sp>
        <p:nvSpPr>
          <p:cNvPr id="3" name="Marcador de contenido 2"/>
          <p:cNvSpPr>
            <a:spLocks noGrp="1"/>
          </p:cNvSpPr>
          <p:nvPr>
            <p:ph idx="1"/>
          </p:nvPr>
        </p:nvSpPr>
        <p:spPr/>
        <p:txBody>
          <a:bodyPr/>
          <a:lstStyle/>
          <a:p>
            <a:endParaRPr lang="es-CL" dirty="0" smtClean="0"/>
          </a:p>
          <a:p>
            <a:endParaRPr lang="es-CL" dirty="0"/>
          </a:p>
          <a:p>
            <a:endParaRPr lang="es-CL" dirty="0" smtClean="0"/>
          </a:p>
          <a:p>
            <a:endParaRPr lang="es-CL" dirty="0"/>
          </a:p>
          <a:p>
            <a:endParaRPr lang="es-CL" dirty="0" smtClean="0"/>
          </a:p>
          <a:p>
            <a:endParaRPr lang="es-CL" dirty="0"/>
          </a:p>
          <a:p>
            <a:pPr>
              <a:buFont typeface="Arial" panose="020B0604020202020204" pitchFamily="34" charset="0"/>
              <a:buChar char="•"/>
            </a:pPr>
            <a:r>
              <a:rPr lang="es-CL" dirty="0" smtClean="0"/>
              <a:t> Convertir una imagen 2D  en un conjunto de curvas</a:t>
            </a:r>
          </a:p>
          <a:p>
            <a:pPr lvl="1">
              <a:buFont typeface="Arial" panose="020B0604020202020204" pitchFamily="34" charset="0"/>
              <a:buChar char="•"/>
            </a:pPr>
            <a:r>
              <a:rPr lang="es-CL" dirty="0" smtClean="0"/>
              <a:t>Extraer características salientes de la escena</a:t>
            </a:r>
          </a:p>
          <a:p>
            <a:pPr lvl="1">
              <a:buFont typeface="Arial" panose="020B0604020202020204" pitchFamily="34" charset="0"/>
              <a:buChar char="•"/>
            </a:pPr>
            <a:r>
              <a:rPr lang="es-CL" dirty="0" smtClean="0"/>
              <a:t>Más compactas que </a:t>
            </a:r>
            <a:r>
              <a:rPr lang="es-CL" dirty="0" err="1" smtClean="0"/>
              <a:t>píxels</a:t>
            </a:r>
            <a:r>
              <a:rPr lang="es-CL" dirty="0" smtClean="0"/>
              <a:t> solos</a:t>
            </a:r>
            <a:endParaRPr lang="es-PE" dirty="0"/>
          </a:p>
        </p:txBody>
      </p:sp>
      <p:pic>
        <p:nvPicPr>
          <p:cNvPr id="5" name="Imagen 4"/>
          <p:cNvPicPr>
            <a:picLocks noChangeAspect="1"/>
          </p:cNvPicPr>
          <p:nvPr/>
        </p:nvPicPr>
        <p:blipFill>
          <a:blip r:embed="rId2"/>
          <a:stretch>
            <a:fillRect/>
          </a:stretch>
        </p:blipFill>
        <p:spPr>
          <a:xfrm>
            <a:off x="2732044" y="1845734"/>
            <a:ext cx="3725630" cy="2328519"/>
          </a:xfrm>
          <a:prstGeom prst="rect">
            <a:avLst/>
          </a:prstGeom>
        </p:spPr>
      </p:pic>
    </p:spTree>
    <p:extLst>
      <p:ext uri="{BB962C8B-B14F-4D97-AF65-F5344CB8AC3E}">
        <p14:creationId xmlns:p14="http://schemas.microsoft.com/office/powerpoint/2010/main" val="3411236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Caracterización de bordes</a:t>
            </a:r>
            <a:endParaRPr lang="es-PE" dirty="0"/>
          </a:p>
        </p:txBody>
      </p:sp>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Un borde es un lugar de cambio rápido en la función de intensidad de la imagen</a:t>
            </a:r>
            <a:endParaRPr lang="es-PE" dirty="0"/>
          </a:p>
        </p:txBody>
      </p:sp>
      <p:pic>
        <p:nvPicPr>
          <p:cNvPr id="4" name="Imagen 3"/>
          <p:cNvPicPr>
            <a:picLocks noChangeAspect="1"/>
          </p:cNvPicPr>
          <p:nvPr/>
        </p:nvPicPr>
        <p:blipFill>
          <a:blip r:embed="rId2"/>
          <a:stretch>
            <a:fillRect/>
          </a:stretch>
        </p:blipFill>
        <p:spPr>
          <a:xfrm>
            <a:off x="1263192" y="2575642"/>
            <a:ext cx="6985262" cy="3293452"/>
          </a:xfrm>
          <a:prstGeom prst="rect">
            <a:avLst/>
          </a:prstGeom>
        </p:spPr>
      </p:pic>
      <p:sp>
        <p:nvSpPr>
          <p:cNvPr id="5" name="Rectángulo 4"/>
          <p:cNvSpPr/>
          <p:nvPr/>
        </p:nvSpPr>
        <p:spPr>
          <a:xfrm>
            <a:off x="1602557" y="2705492"/>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3642751" y="2575642"/>
            <a:ext cx="2154734" cy="4692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p:cNvSpPr/>
          <p:nvPr/>
        </p:nvSpPr>
        <p:spPr>
          <a:xfrm>
            <a:off x="6237718" y="2705491"/>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Rectángulo 7"/>
          <p:cNvSpPr/>
          <p:nvPr/>
        </p:nvSpPr>
        <p:spPr>
          <a:xfrm>
            <a:off x="1272619" y="5638102"/>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9" name="Rectángulo 8"/>
          <p:cNvSpPr/>
          <p:nvPr/>
        </p:nvSpPr>
        <p:spPr>
          <a:xfrm>
            <a:off x="6344239" y="5468419"/>
            <a:ext cx="1904215" cy="400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10" name="CuadroTexto 9"/>
          <p:cNvSpPr txBox="1"/>
          <p:nvPr/>
        </p:nvSpPr>
        <p:spPr>
          <a:xfrm>
            <a:off x="1985536" y="2718853"/>
            <a:ext cx="881652" cy="369332"/>
          </a:xfrm>
          <a:prstGeom prst="rect">
            <a:avLst/>
          </a:prstGeom>
          <a:noFill/>
        </p:spPr>
        <p:txBody>
          <a:bodyPr wrap="none" rtlCol="0">
            <a:spAutoFit/>
          </a:bodyPr>
          <a:lstStyle/>
          <a:p>
            <a:r>
              <a:rPr lang="es-CL" dirty="0" smtClean="0"/>
              <a:t>Imagen</a:t>
            </a:r>
            <a:endParaRPr lang="es-PE" dirty="0"/>
          </a:p>
        </p:txBody>
      </p:sp>
      <p:sp>
        <p:nvSpPr>
          <p:cNvPr id="11" name="CuadroTexto 10"/>
          <p:cNvSpPr txBox="1"/>
          <p:nvPr/>
        </p:nvSpPr>
        <p:spPr>
          <a:xfrm>
            <a:off x="3661296" y="2633186"/>
            <a:ext cx="2252733" cy="369332"/>
          </a:xfrm>
          <a:prstGeom prst="rect">
            <a:avLst/>
          </a:prstGeom>
          <a:noFill/>
        </p:spPr>
        <p:txBody>
          <a:bodyPr wrap="none" rtlCol="0">
            <a:spAutoFit/>
          </a:bodyPr>
          <a:lstStyle/>
          <a:p>
            <a:r>
              <a:rPr lang="es-CL" dirty="0" smtClean="0"/>
              <a:t>Función de intensidad</a:t>
            </a:r>
            <a:endParaRPr lang="es-PE" dirty="0"/>
          </a:p>
        </p:txBody>
      </p:sp>
      <p:sp>
        <p:nvSpPr>
          <p:cNvPr id="12" name="CuadroTexto 11"/>
          <p:cNvSpPr txBox="1"/>
          <p:nvPr/>
        </p:nvSpPr>
        <p:spPr>
          <a:xfrm>
            <a:off x="6210178" y="2684949"/>
            <a:ext cx="1789144" cy="369332"/>
          </a:xfrm>
          <a:prstGeom prst="rect">
            <a:avLst/>
          </a:prstGeom>
          <a:noFill/>
        </p:spPr>
        <p:txBody>
          <a:bodyPr wrap="none" rtlCol="0">
            <a:spAutoFit/>
          </a:bodyPr>
          <a:lstStyle/>
          <a:p>
            <a:r>
              <a:rPr lang="es-CL" dirty="0" smtClean="0"/>
              <a:t>Primera derivada</a:t>
            </a:r>
            <a:endParaRPr lang="es-PE" dirty="0"/>
          </a:p>
        </p:txBody>
      </p:sp>
      <p:sp>
        <p:nvSpPr>
          <p:cNvPr id="13" name="CuadroTexto 12"/>
          <p:cNvSpPr txBox="1"/>
          <p:nvPr/>
        </p:nvSpPr>
        <p:spPr>
          <a:xfrm>
            <a:off x="5914029" y="5437607"/>
            <a:ext cx="3287054" cy="646331"/>
          </a:xfrm>
          <a:prstGeom prst="rect">
            <a:avLst/>
          </a:prstGeom>
          <a:noFill/>
        </p:spPr>
        <p:txBody>
          <a:bodyPr wrap="none" rtlCol="0">
            <a:spAutoFit/>
          </a:bodyPr>
          <a:lstStyle/>
          <a:p>
            <a:r>
              <a:rPr lang="es-CL" dirty="0" smtClean="0"/>
              <a:t>Bordes corresponden a extremos</a:t>
            </a:r>
          </a:p>
          <a:p>
            <a:r>
              <a:rPr lang="es-CL" dirty="0" smtClean="0"/>
              <a:t>de primera derivada</a:t>
            </a:r>
            <a:endParaRPr lang="es-PE" dirty="0"/>
          </a:p>
        </p:txBody>
      </p:sp>
    </p:spTree>
    <p:extLst>
      <p:ext uri="{BB962C8B-B14F-4D97-AF65-F5344CB8AC3E}">
        <p14:creationId xmlns:p14="http://schemas.microsoft.com/office/powerpoint/2010/main" val="28928074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Derivadas de imágenes</a:t>
            </a:r>
            <a:endParaRPr lang="es-PE" dirty="0"/>
          </a:p>
        </p:txBody>
      </p:sp>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Cómo se puede derivar una imagen digital?</a:t>
            </a:r>
          </a:p>
          <a:p>
            <a:pPr lvl="1">
              <a:buFont typeface="Arial" panose="020B0604020202020204" pitchFamily="34" charset="0"/>
              <a:buChar char="•"/>
            </a:pPr>
            <a:r>
              <a:rPr lang="es-CL" dirty="0" smtClean="0"/>
              <a:t>Opción 1: reconstruir una imagen continua y computar la derivada</a:t>
            </a:r>
          </a:p>
          <a:p>
            <a:pPr lvl="1">
              <a:buFont typeface="Arial" panose="020B0604020202020204" pitchFamily="34" charset="0"/>
              <a:buChar char="•"/>
            </a:pPr>
            <a:r>
              <a:rPr lang="es-CL" dirty="0" smtClean="0"/>
              <a:t>Opción 2: Computar derivadas </a:t>
            </a:r>
            <a:r>
              <a:rPr lang="es-CL" dirty="0" smtClean="0"/>
              <a:t>discretas</a:t>
            </a:r>
          </a:p>
          <a:p>
            <a:pPr lvl="1">
              <a:buFont typeface="Arial" panose="020B0604020202020204" pitchFamily="34" charset="0"/>
              <a:buChar char="•"/>
            </a:pPr>
            <a:endParaRPr lang="es-CL" dirty="0"/>
          </a:p>
          <a:p>
            <a:pPr lvl="1">
              <a:buFont typeface="Arial" panose="020B0604020202020204" pitchFamily="34" charset="0"/>
              <a:buChar char="•"/>
            </a:pPr>
            <a:endParaRPr lang="es-CL" dirty="0" smtClean="0"/>
          </a:p>
          <a:p>
            <a:pPr lvl="1">
              <a:buFont typeface="Arial" panose="020B0604020202020204" pitchFamily="34" charset="0"/>
              <a:buChar char="•"/>
            </a:pPr>
            <a:endParaRPr lang="es-CL" dirty="0"/>
          </a:p>
          <a:p>
            <a:pPr lvl="1">
              <a:buFont typeface="Arial" panose="020B0604020202020204" pitchFamily="34" charset="0"/>
              <a:buChar char="•"/>
            </a:pPr>
            <a:endParaRPr lang="es-CL" dirty="0" smtClean="0"/>
          </a:p>
          <a:p>
            <a:pPr lvl="1">
              <a:buFont typeface="Arial" panose="020B0604020202020204" pitchFamily="34" charset="0"/>
              <a:buChar char="•"/>
            </a:pPr>
            <a:r>
              <a:rPr lang="es-CL" dirty="0" smtClean="0"/>
              <a:t>Cómo sería su filtro lineal?</a:t>
            </a:r>
          </a:p>
          <a:p>
            <a:pPr lvl="1">
              <a:buFont typeface="Arial" panose="020B0604020202020204" pitchFamily="34" charset="0"/>
              <a:buChar char="•"/>
            </a:pPr>
            <a:endParaRPr lang="es-PE" dirty="0"/>
          </a:p>
        </p:txBody>
      </p:sp>
      <p:pic>
        <p:nvPicPr>
          <p:cNvPr id="4" name="Imagen 3"/>
          <p:cNvPicPr>
            <a:picLocks noChangeAspect="1"/>
          </p:cNvPicPr>
          <p:nvPr/>
        </p:nvPicPr>
        <p:blipFill>
          <a:blip r:embed="rId2"/>
          <a:stretch>
            <a:fillRect/>
          </a:stretch>
        </p:blipFill>
        <p:spPr>
          <a:xfrm>
            <a:off x="2435110" y="2966153"/>
            <a:ext cx="4455884" cy="838669"/>
          </a:xfrm>
          <a:prstGeom prst="rect">
            <a:avLst/>
          </a:prstGeom>
        </p:spPr>
      </p:pic>
      <p:pic>
        <p:nvPicPr>
          <p:cNvPr id="5" name="Imagen 4"/>
          <p:cNvPicPr>
            <a:picLocks noChangeAspect="1"/>
          </p:cNvPicPr>
          <p:nvPr/>
        </p:nvPicPr>
        <p:blipFill>
          <a:blip r:embed="rId3"/>
          <a:stretch>
            <a:fillRect/>
          </a:stretch>
        </p:blipFill>
        <p:spPr>
          <a:xfrm>
            <a:off x="2760041" y="4698297"/>
            <a:ext cx="4017832" cy="1279170"/>
          </a:xfrm>
          <a:prstGeom prst="rect">
            <a:avLst/>
          </a:prstGeom>
        </p:spPr>
      </p:pic>
    </p:spTree>
    <p:extLst>
      <p:ext uri="{BB962C8B-B14F-4D97-AF65-F5344CB8AC3E}">
        <p14:creationId xmlns:p14="http://schemas.microsoft.com/office/powerpoint/2010/main" val="1861931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Logro</a:t>
            </a:r>
            <a:endParaRPr lang="es-PE" dirty="0"/>
          </a:p>
        </p:txBody>
      </p:sp>
      <p:sp>
        <p:nvSpPr>
          <p:cNvPr id="3" name="Marcador de contenido 2"/>
          <p:cNvSpPr>
            <a:spLocks noGrp="1"/>
          </p:cNvSpPr>
          <p:nvPr>
            <p:ph idx="1"/>
          </p:nvPr>
        </p:nvSpPr>
        <p:spPr/>
        <p:txBody>
          <a:bodyPr/>
          <a:lstStyle/>
          <a:p>
            <a:r>
              <a:rPr lang="es-PE" sz="2800" dirty="0" smtClean="0"/>
              <a:t>Recordar el filtrado de imágenes</a:t>
            </a:r>
          </a:p>
          <a:p>
            <a:r>
              <a:rPr lang="es-CL" sz="2800" dirty="0" smtClean="0"/>
              <a:t>Comprender la importancia de la derivada del Gaussiano para calcular gradientes</a:t>
            </a:r>
            <a:endParaRPr lang="es-PE" sz="2800" dirty="0"/>
          </a:p>
          <a:p>
            <a:pPr marL="0" indent="0">
              <a:buNone/>
            </a:pPr>
            <a:endParaRPr lang="es-PE" dirty="0"/>
          </a:p>
        </p:txBody>
      </p:sp>
    </p:spTree>
    <p:extLst>
      <p:ext uri="{BB962C8B-B14F-4D97-AF65-F5344CB8AC3E}">
        <p14:creationId xmlns:p14="http://schemas.microsoft.com/office/powerpoint/2010/main" val="20594554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Gradiente de una imagen</a:t>
            </a:r>
            <a:endParaRPr lang="es-PE" dirty="0"/>
          </a:p>
        </p:txBody>
      </p:sp>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El gradiente de una imagen</a:t>
            </a:r>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r>
              <a:rPr lang="es-CL" dirty="0"/>
              <a:t> </a:t>
            </a:r>
            <a:r>
              <a:rPr lang="es-CL" dirty="0" smtClean="0"/>
              <a:t>Magnitud del gradiente y dirección</a:t>
            </a:r>
            <a:endParaRPr lang="es-PE" dirty="0"/>
          </a:p>
        </p:txBody>
      </p:sp>
      <p:pic>
        <p:nvPicPr>
          <p:cNvPr id="4" name="Imagen 3"/>
          <p:cNvPicPr>
            <a:picLocks noChangeAspect="1"/>
          </p:cNvPicPr>
          <p:nvPr/>
        </p:nvPicPr>
        <p:blipFill>
          <a:blip r:embed="rId2"/>
          <a:stretch>
            <a:fillRect/>
          </a:stretch>
        </p:blipFill>
        <p:spPr>
          <a:xfrm>
            <a:off x="3402761" y="2111406"/>
            <a:ext cx="2384196" cy="725625"/>
          </a:xfrm>
          <a:prstGeom prst="rect">
            <a:avLst/>
          </a:prstGeom>
        </p:spPr>
      </p:pic>
      <p:pic>
        <p:nvPicPr>
          <p:cNvPr id="5" name="Imagen 4"/>
          <p:cNvPicPr>
            <a:picLocks noChangeAspect="1"/>
          </p:cNvPicPr>
          <p:nvPr/>
        </p:nvPicPr>
        <p:blipFill>
          <a:blip r:embed="rId3"/>
          <a:stretch>
            <a:fillRect/>
          </a:stretch>
        </p:blipFill>
        <p:spPr>
          <a:xfrm>
            <a:off x="1762812" y="2945404"/>
            <a:ext cx="6080289" cy="1077173"/>
          </a:xfrm>
          <a:prstGeom prst="rect">
            <a:avLst/>
          </a:prstGeom>
        </p:spPr>
      </p:pic>
      <p:pic>
        <p:nvPicPr>
          <p:cNvPr id="6" name="Imagen 5"/>
          <p:cNvPicPr>
            <a:picLocks noChangeAspect="1"/>
          </p:cNvPicPr>
          <p:nvPr/>
        </p:nvPicPr>
        <p:blipFill>
          <a:blip r:embed="rId4"/>
          <a:stretch>
            <a:fillRect/>
          </a:stretch>
        </p:blipFill>
        <p:spPr>
          <a:xfrm>
            <a:off x="3402761" y="4380527"/>
            <a:ext cx="2633270" cy="565308"/>
          </a:xfrm>
          <a:prstGeom prst="rect">
            <a:avLst/>
          </a:prstGeom>
        </p:spPr>
      </p:pic>
      <p:pic>
        <p:nvPicPr>
          <p:cNvPr id="7" name="Imagen 6"/>
          <p:cNvPicPr>
            <a:picLocks noChangeAspect="1"/>
          </p:cNvPicPr>
          <p:nvPr/>
        </p:nvPicPr>
        <p:blipFill>
          <a:blip r:embed="rId5"/>
          <a:stretch>
            <a:fillRect/>
          </a:stretch>
        </p:blipFill>
        <p:spPr>
          <a:xfrm>
            <a:off x="3450011" y="5303785"/>
            <a:ext cx="2538769" cy="527377"/>
          </a:xfrm>
          <a:prstGeom prst="rect">
            <a:avLst/>
          </a:prstGeom>
        </p:spPr>
      </p:pic>
    </p:spTree>
    <p:extLst>
      <p:ext uri="{BB962C8B-B14F-4D97-AF65-F5344CB8AC3E}">
        <p14:creationId xmlns:p14="http://schemas.microsoft.com/office/powerpoint/2010/main" val="33237027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Gradiente de imágenes</a:t>
            </a:r>
            <a:endParaRPr lang="es-PE" dirty="0"/>
          </a:p>
        </p:txBody>
      </p:sp>
      <p:pic>
        <p:nvPicPr>
          <p:cNvPr id="4" name="Imagen 3"/>
          <p:cNvPicPr>
            <a:picLocks noChangeAspect="1"/>
          </p:cNvPicPr>
          <p:nvPr/>
        </p:nvPicPr>
        <p:blipFill>
          <a:blip r:embed="rId2"/>
          <a:stretch>
            <a:fillRect/>
          </a:stretch>
        </p:blipFill>
        <p:spPr>
          <a:xfrm>
            <a:off x="2053336" y="1828800"/>
            <a:ext cx="5346705" cy="4320182"/>
          </a:xfrm>
          <a:prstGeom prst="rect">
            <a:avLst/>
          </a:prstGeom>
        </p:spPr>
      </p:pic>
    </p:spTree>
    <p:extLst>
      <p:ext uri="{BB962C8B-B14F-4D97-AF65-F5344CB8AC3E}">
        <p14:creationId xmlns:p14="http://schemas.microsoft.com/office/powerpoint/2010/main" val="26839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Efecto del ruido</a:t>
            </a:r>
            <a:endParaRPr lang="es-PE" dirty="0"/>
          </a:p>
        </p:txBody>
      </p:sp>
      <p:pic>
        <p:nvPicPr>
          <p:cNvPr id="4" name="Imagen 3"/>
          <p:cNvPicPr>
            <a:picLocks noChangeAspect="1"/>
          </p:cNvPicPr>
          <p:nvPr/>
        </p:nvPicPr>
        <p:blipFill>
          <a:blip r:embed="rId2"/>
          <a:stretch>
            <a:fillRect/>
          </a:stretch>
        </p:blipFill>
        <p:spPr>
          <a:xfrm>
            <a:off x="1498154" y="2087844"/>
            <a:ext cx="6193410" cy="3157624"/>
          </a:xfrm>
          <a:prstGeom prst="rect">
            <a:avLst/>
          </a:prstGeom>
        </p:spPr>
      </p:pic>
    </p:spTree>
    <p:extLst>
      <p:ext uri="{BB962C8B-B14F-4D97-AF65-F5344CB8AC3E}">
        <p14:creationId xmlns:p14="http://schemas.microsoft.com/office/powerpoint/2010/main" val="18374353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Solución</a:t>
            </a:r>
            <a:endParaRPr lang="es-PE" dirty="0"/>
          </a:p>
        </p:txBody>
      </p:sp>
      <p:pic>
        <p:nvPicPr>
          <p:cNvPr id="4" name="Marcador de contenido 3"/>
          <p:cNvPicPr>
            <a:picLocks noGrp="1" noChangeAspect="1"/>
          </p:cNvPicPr>
          <p:nvPr>
            <p:ph idx="1"/>
          </p:nvPr>
        </p:nvPicPr>
        <p:blipFill>
          <a:blip r:embed="rId2"/>
          <a:stretch>
            <a:fillRect/>
          </a:stretch>
        </p:blipFill>
        <p:spPr>
          <a:xfrm>
            <a:off x="178430" y="1846263"/>
            <a:ext cx="6165808" cy="4378983"/>
          </a:xfrm>
          <a:prstGeom prst="rect">
            <a:avLst/>
          </a:prstGeom>
        </p:spPr>
      </p:pic>
      <p:sp>
        <p:nvSpPr>
          <p:cNvPr id="6" name="CuadroTexto 5"/>
          <p:cNvSpPr txBox="1"/>
          <p:nvPr/>
        </p:nvSpPr>
        <p:spPr>
          <a:xfrm>
            <a:off x="6344238" y="1998482"/>
            <a:ext cx="2460397" cy="923330"/>
          </a:xfrm>
          <a:prstGeom prst="rect">
            <a:avLst/>
          </a:prstGeom>
          <a:noFill/>
        </p:spPr>
        <p:txBody>
          <a:bodyPr wrap="square" rtlCol="0">
            <a:spAutoFit/>
          </a:bodyPr>
          <a:lstStyle/>
          <a:p>
            <a:r>
              <a:rPr lang="es-CL" dirty="0" smtClean="0"/>
              <a:t>Bordes son picos en </a:t>
            </a:r>
          </a:p>
          <a:p>
            <a:r>
              <a:rPr lang="es-CL" dirty="0" smtClean="0"/>
              <a:t>la derivada de Gaussianos</a:t>
            </a:r>
            <a:endParaRPr lang="es-PE" dirty="0"/>
          </a:p>
        </p:txBody>
      </p:sp>
    </p:spTree>
    <p:extLst>
      <p:ext uri="{BB962C8B-B14F-4D97-AF65-F5344CB8AC3E}">
        <p14:creationId xmlns:p14="http://schemas.microsoft.com/office/powerpoint/2010/main" val="1397241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Propiedad asociativa</a:t>
            </a:r>
            <a:endParaRPr lang="es-PE" dirty="0"/>
          </a:p>
        </p:txBody>
      </p:sp>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Derivada es </a:t>
            </a:r>
            <a:r>
              <a:rPr lang="es-CL" dirty="0" err="1" smtClean="0"/>
              <a:t>convolución</a:t>
            </a:r>
            <a:r>
              <a:rPr lang="es-CL" dirty="0" smtClean="0"/>
              <a:t> y </a:t>
            </a:r>
            <a:r>
              <a:rPr lang="es-CL" dirty="0" err="1" smtClean="0"/>
              <a:t>convolución</a:t>
            </a:r>
            <a:r>
              <a:rPr lang="es-CL" dirty="0" smtClean="0"/>
              <a:t> es asociativa</a:t>
            </a:r>
            <a:endParaRPr lang="es-PE" dirty="0"/>
          </a:p>
        </p:txBody>
      </p:sp>
      <p:pic>
        <p:nvPicPr>
          <p:cNvPr id="4" name="Imagen 3"/>
          <p:cNvPicPr>
            <a:picLocks noChangeAspect="1"/>
          </p:cNvPicPr>
          <p:nvPr/>
        </p:nvPicPr>
        <p:blipFill>
          <a:blip r:embed="rId2"/>
          <a:stretch>
            <a:fillRect/>
          </a:stretch>
        </p:blipFill>
        <p:spPr>
          <a:xfrm>
            <a:off x="3292999" y="2567135"/>
            <a:ext cx="3067050" cy="781050"/>
          </a:xfrm>
          <a:prstGeom prst="rect">
            <a:avLst/>
          </a:prstGeom>
        </p:spPr>
      </p:pic>
    </p:spTree>
    <p:extLst>
      <p:ext uri="{BB962C8B-B14F-4D97-AF65-F5344CB8AC3E}">
        <p14:creationId xmlns:p14="http://schemas.microsoft.com/office/powerpoint/2010/main" val="36799922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Filtro de detección de bordes</a:t>
            </a:r>
            <a:endParaRPr lang="es-PE" dirty="0"/>
          </a:p>
        </p:txBody>
      </p:sp>
      <p:pic>
        <p:nvPicPr>
          <p:cNvPr id="4" name="Imagen 3"/>
          <p:cNvPicPr>
            <a:picLocks noChangeAspect="1"/>
          </p:cNvPicPr>
          <p:nvPr/>
        </p:nvPicPr>
        <p:blipFill>
          <a:blip r:embed="rId2"/>
          <a:stretch>
            <a:fillRect/>
          </a:stretch>
        </p:blipFill>
        <p:spPr>
          <a:xfrm>
            <a:off x="1074301" y="2225899"/>
            <a:ext cx="7041118" cy="3420758"/>
          </a:xfrm>
          <a:prstGeom prst="rect">
            <a:avLst/>
          </a:prstGeom>
        </p:spPr>
      </p:pic>
    </p:spTree>
    <p:extLst>
      <p:ext uri="{BB962C8B-B14F-4D97-AF65-F5344CB8AC3E}">
        <p14:creationId xmlns:p14="http://schemas.microsoft.com/office/powerpoint/2010/main" val="33120424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Derivada de Gaussiano</a:t>
            </a:r>
            <a:endParaRPr lang="es-PE" dirty="0"/>
          </a:p>
        </p:txBody>
      </p:sp>
      <p:pic>
        <p:nvPicPr>
          <p:cNvPr id="4" name="Imagen 3"/>
          <p:cNvPicPr>
            <a:picLocks noChangeAspect="1"/>
          </p:cNvPicPr>
          <p:nvPr/>
        </p:nvPicPr>
        <p:blipFill>
          <a:blip r:embed="rId2"/>
          <a:stretch>
            <a:fillRect/>
          </a:stretch>
        </p:blipFill>
        <p:spPr>
          <a:xfrm>
            <a:off x="1868895" y="1737361"/>
            <a:ext cx="5766816" cy="4409236"/>
          </a:xfrm>
          <a:prstGeom prst="rect">
            <a:avLst/>
          </a:prstGeom>
        </p:spPr>
      </p:pic>
    </p:spTree>
    <p:extLst>
      <p:ext uri="{BB962C8B-B14F-4D97-AF65-F5344CB8AC3E}">
        <p14:creationId xmlns:p14="http://schemas.microsoft.com/office/powerpoint/2010/main" val="2053587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Derivada direccional</a:t>
            </a:r>
            <a:endParaRPr lang="es-PE" dirty="0"/>
          </a:p>
        </p:txBody>
      </p:sp>
      <p:pic>
        <p:nvPicPr>
          <p:cNvPr id="4" name="Imagen 3"/>
          <p:cNvPicPr>
            <a:picLocks noChangeAspect="1"/>
          </p:cNvPicPr>
          <p:nvPr/>
        </p:nvPicPr>
        <p:blipFill>
          <a:blip r:embed="rId2"/>
          <a:stretch>
            <a:fillRect/>
          </a:stretch>
        </p:blipFill>
        <p:spPr>
          <a:xfrm>
            <a:off x="1102229" y="1942669"/>
            <a:ext cx="6985262" cy="4344844"/>
          </a:xfrm>
          <a:prstGeom prst="rect">
            <a:avLst/>
          </a:prstGeom>
        </p:spPr>
      </p:pic>
      <p:sp>
        <p:nvSpPr>
          <p:cNvPr id="5" name="Rectángulo 4"/>
          <p:cNvSpPr/>
          <p:nvPr/>
        </p:nvSpPr>
        <p:spPr>
          <a:xfrm>
            <a:off x="6042581" y="1942669"/>
            <a:ext cx="2130458" cy="18751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Tree>
    <p:extLst>
      <p:ext uri="{BB962C8B-B14F-4D97-AF65-F5344CB8AC3E}">
        <p14:creationId xmlns:p14="http://schemas.microsoft.com/office/powerpoint/2010/main" val="7973509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Derivada de Gaussiano</a:t>
            </a:r>
            <a:endParaRPr lang="es-PE" dirty="0"/>
          </a:p>
        </p:txBody>
      </p:sp>
      <p:pic>
        <p:nvPicPr>
          <p:cNvPr id="4" name="Imagen 3"/>
          <p:cNvPicPr>
            <a:picLocks noChangeAspect="1"/>
          </p:cNvPicPr>
          <p:nvPr/>
        </p:nvPicPr>
        <p:blipFill>
          <a:blip r:embed="rId2"/>
          <a:stretch>
            <a:fillRect/>
          </a:stretch>
        </p:blipFill>
        <p:spPr>
          <a:xfrm>
            <a:off x="1282688" y="1830932"/>
            <a:ext cx="6624344" cy="4145662"/>
          </a:xfrm>
          <a:prstGeom prst="rect">
            <a:avLst/>
          </a:prstGeom>
        </p:spPr>
      </p:pic>
    </p:spTree>
    <p:extLst>
      <p:ext uri="{BB962C8B-B14F-4D97-AF65-F5344CB8AC3E}">
        <p14:creationId xmlns:p14="http://schemas.microsoft.com/office/powerpoint/2010/main" val="379376204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Diferencia de Gaussianos</a:t>
            </a:r>
            <a:endParaRPr lang="es-PE" dirty="0"/>
          </a:p>
        </p:txBody>
      </p:sp>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Una imagen filtrada con un Gaussiano remueve información espacial de altas frecuencias. Substraer una imagen filtrada en otra frecuencia permite preservar información que cae en el rango de frecuencias que se preservan en ambos Gaussianos.</a:t>
            </a:r>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endParaRPr lang="es-CL" dirty="0"/>
          </a:p>
          <a:p>
            <a:pPr>
              <a:buFont typeface="Arial" panose="020B0604020202020204" pitchFamily="34" charset="0"/>
              <a:buChar char="•"/>
            </a:pPr>
            <a:r>
              <a:rPr lang="es-CL" dirty="0" smtClean="0"/>
              <a:t> Sirve para encontrar objetos en determinadas escalas de tamaños.</a:t>
            </a:r>
          </a:p>
          <a:p>
            <a:pPr>
              <a:buFont typeface="Arial" panose="020B0604020202020204" pitchFamily="34" charset="0"/>
              <a:buChar char="•"/>
            </a:pPr>
            <a:r>
              <a:rPr lang="es-CL" dirty="0"/>
              <a:t> </a:t>
            </a:r>
            <a:r>
              <a:rPr lang="es-CL" dirty="0" smtClean="0"/>
              <a:t>Importante en reconocimiento de objetos</a:t>
            </a:r>
            <a:endParaRPr lang="es-PE" dirty="0"/>
          </a:p>
        </p:txBody>
      </p:sp>
      <p:pic>
        <p:nvPicPr>
          <p:cNvPr id="1030" name="Picture 6" descr="\begin{displaymath}DoG \stackrel{\triangle}{=}G_{\sigma_1}-G_{\sigma_2}=\frac{1}...&#10;...gma_1^2}-&#10;\frac{1}{\sigma_2}e^{-(x^2+y^2)/2\sigma_2^2}\right)&#10;\end{displayma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3159" y="3228124"/>
            <a:ext cx="7253601" cy="712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9676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Qué es una imagen?</a:t>
            </a:r>
            <a:endParaRPr lang="es-PE"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normAutofit lnSpcReduction="10000"/>
              </a:bodyPr>
              <a:lstStyle/>
              <a:p>
                <a:pPr>
                  <a:buFont typeface="Arial" panose="020B0604020202020204" pitchFamily="34" charset="0"/>
                  <a:buChar char="•"/>
                </a:pPr>
                <a:r>
                  <a:rPr lang="es-CL" dirty="0" smtClean="0"/>
                  <a:t> Una imagen es una función </a:t>
                </a:r>
                <a14:m>
                  <m:oMath xmlns:m="http://schemas.openxmlformats.org/officeDocument/2006/math">
                    <m:r>
                      <a:rPr lang="es-CL" b="0" i="1" smtClean="0">
                        <a:latin typeface="Cambria Math" panose="02040503050406030204" pitchFamily="18" charset="0"/>
                      </a:rPr>
                      <m:t>𝑓</m:t>
                    </m:r>
                    <m:r>
                      <a:rPr lang="es-CL" b="0" i="1" smtClean="0">
                        <a:latin typeface="Cambria Math" panose="02040503050406030204" pitchFamily="18" charset="0"/>
                      </a:rPr>
                      <m:t>:</m:t>
                    </m:r>
                    <m:sSup>
                      <m:sSupPr>
                        <m:ctrlPr>
                          <a:rPr lang="es-CL" b="0" i="1" smtClean="0">
                            <a:latin typeface="Cambria Math" panose="02040503050406030204" pitchFamily="18" charset="0"/>
                          </a:rPr>
                        </m:ctrlPr>
                      </m:sSupPr>
                      <m:e>
                        <m:r>
                          <a:rPr lang="es-CL" b="0" i="1" smtClean="0">
                            <a:latin typeface="Cambria Math" panose="02040503050406030204" pitchFamily="18" charset="0"/>
                          </a:rPr>
                          <m:t>𝑅</m:t>
                        </m:r>
                      </m:e>
                      <m:sup>
                        <m:r>
                          <a:rPr lang="es-CL" b="0" i="1" smtClean="0">
                            <a:latin typeface="Cambria Math" panose="02040503050406030204" pitchFamily="18" charset="0"/>
                          </a:rPr>
                          <m:t>2</m:t>
                        </m:r>
                      </m:sup>
                    </m:sSup>
                    <m:r>
                      <a:rPr lang="es-CL" b="0" i="1" smtClean="0">
                        <a:latin typeface="Cambria Math" panose="02040503050406030204" pitchFamily="18" charset="0"/>
                        <a:ea typeface="Cambria Math" panose="02040503050406030204" pitchFamily="18" charset="0"/>
                      </a:rPr>
                      <m:t>→</m:t>
                    </m:r>
                    <m:r>
                      <a:rPr lang="es-CL" b="0" i="1" smtClean="0">
                        <a:latin typeface="Cambria Math" panose="02040503050406030204" pitchFamily="18" charset="0"/>
                        <a:ea typeface="Cambria Math" panose="02040503050406030204" pitchFamily="18" charset="0"/>
                      </a:rPr>
                      <m:t>𝑅</m:t>
                    </m:r>
                  </m:oMath>
                </a14:m>
                <a:endParaRPr lang="es-PE" dirty="0" smtClean="0"/>
              </a:p>
              <a:p>
                <a:pPr>
                  <a:buFont typeface="Arial" panose="020B0604020202020204" pitchFamily="34" charset="0"/>
                  <a:buChar char="•"/>
                </a:pPr>
                <a:r>
                  <a:rPr lang="es-CL" dirty="0"/>
                  <a:t> </a:t>
                </a:r>
                <a14:m>
                  <m:oMath xmlns:m="http://schemas.openxmlformats.org/officeDocument/2006/math">
                    <m:r>
                      <a:rPr lang="es-CL" b="0" i="1" smtClean="0">
                        <a:latin typeface="Cambria Math" panose="02040503050406030204" pitchFamily="18" charset="0"/>
                      </a:rPr>
                      <m:t>𝑓</m:t>
                    </m:r>
                    <m:r>
                      <a:rPr lang="es-CL" b="0" i="1" smtClean="0">
                        <a:latin typeface="Cambria Math" panose="02040503050406030204" pitchFamily="18" charset="0"/>
                      </a:rPr>
                      <m:t>(</m:t>
                    </m:r>
                    <m:r>
                      <a:rPr lang="es-CL" b="0" i="1" smtClean="0">
                        <a:latin typeface="Cambria Math" panose="02040503050406030204" pitchFamily="18" charset="0"/>
                      </a:rPr>
                      <m:t>𝑥</m:t>
                    </m:r>
                    <m:r>
                      <a:rPr lang="es-CL" b="0" i="1" smtClean="0">
                        <a:latin typeface="Cambria Math" panose="02040503050406030204" pitchFamily="18" charset="0"/>
                      </a:rPr>
                      <m:t>,</m:t>
                    </m:r>
                    <m:r>
                      <a:rPr lang="es-CL" b="0" i="1" smtClean="0">
                        <a:latin typeface="Cambria Math" panose="02040503050406030204" pitchFamily="18" charset="0"/>
                      </a:rPr>
                      <m:t>𝑦</m:t>
                    </m:r>
                    <m:r>
                      <a:rPr lang="es-CL" b="0" i="1" smtClean="0">
                        <a:latin typeface="Cambria Math" panose="02040503050406030204" pitchFamily="18" charset="0"/>
                      </a:rPr>
                      <m:t>)</m:t>
                    </m:r>
                  </m:oMath>
                </a14:m>
                <a:r>
                  <a:rPr lang="es-PE" dirty="0" smtClean="0"/>
                  <a:t> denota a intensidad  en la posición </a:t>
                </a:r>
                <a14:m>
                  <m:oMath xmlns:m="http://schemas.openxmlformats.org/officeDocument/2006/math">
                    <m:r>
                      <a:rPr lang="es-CL" b="0" i="1" smtClean="0">
                        <a:latin typeface="Cambria Math" panose="02040503050406030204" pitchFamily="18" charset="0"/>
                      </a:rPr>
                      <m:t>(</m:t>
                    </m:r>
                    <m:r>
                      <a:rPr lang="es-CL" b="0" i="1" smtClean="0">
                        <a:latin typeface="Cambria Math" panose="02040503050406030204" pitchFamily="18" charset="0"/>
                      </a:rPr>
                      <m:t>𝑥</m:t>
                    </m:r>
                    <m:r>
                      <a:rPr lang="es-CL" b="0" i="1" smtClean="0">
                        <a:latin typeface="Cambria Math" panose="02040503050406030204" pitchFamily="18" charset="0"/>
                      </a:rPr>
                      <m:t>,</m:t>
                    </m:r>
                    <m:r>
                      <a:rPr lang="es-CL" b="0" i="1" smtClean="0">
                        <a:latin typeface="Cambria Math" panose="02040503050406030204" pitchFamily="18" charset="0"/>
                      </a:rPr>
                      <m:t>𝑦</m:t>
                    </m:r>
                    <m:r>
                      <a:rPr lang="es-CL" b="0" i="1" smtClean="0">
                        <a:latin typeface="Cambria Math" panose="02040503050406030204" pitchFamily="18" charset="0"/>
                      </a:rPr>
                      <m:t>)</m:t>
                    </m:r>
                  </m:oMath>
                </a14:m>
                <a:endParaRPr lang="es-PE" dirty="0" smtClean="0"/>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r>
                  <a:rPr lang="es-CL" dirty="0"/>
                  <a:t> </a:t>
                </a:r>
                <a:r>
                  <a:rPr lang="es-CL" dirty="0" smtClean="0"/>
                  <a:t>Una imagen digital es una versión discreta de esta función (</a:t>
                </a:r>
                <a:r>
                  <a:rPr lang="es-CL" dirty="0" err="1" smtClean="0"/>
                  <a:t>sampleada</a:t>
                </a:r>
                <a:r>
                  <a:rPr lang="es-CL" dirty="0" smtClean="0"/>
                  <a:t> y </a:t>
                </a:r>
                <a:r>
                  <a:rPr lang="es-CL" dirty="0" err="1" smtClean="0"/>
                  <a:t>cuantizada</a:t>
                </a:r>
                <a:r>
                  <a:rPr lang="es-CL" dirty="0" smtClean="0"/>
                  <a:t>)</a:t>
                </a:r>
                <a:endParaRPr lang="es-PE"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1939" t="-2273" b="-1061"/>
                </a:stretch>
              </a:blipFill>
            </p:spPr>
            <p:txBody>
              <a:bodyPr/>
              <a:lstStyle/>
              <a:p>
                <a:r>
                  <a:rPr lang="es-PE">
                    <a:noFill/>
                  </a:rPr>
                  <a:t> </a:t>
                </a:r>
              </a:p>
            </p:txBody>
          </p:sp>
        </mc:Fallback>
      </mc:AlternateContent>
      <p:pic>
        <p:nvPicPr>
          <p:cNvPr id="4" name="Imagen 3"/>
          <p:cNvPicPr>
            <a:picLocks noChangeAspect="1"/>
          </p:cNvPicPr>
          <p:nvPr/>
        </p:nvPicPr>
        <p:blipFill>
          <a:blip r:embed="rId3"/>
          <a:stretch>
            <a:fillRect/>
          </a:stretch>
        </p:blipFill>
        <p:spPr>
          <a:xfrm>
            <a:off x="2050618" y="2667230"/>
            <a:ext cx="1963103" cy="1974369"/>
          </a:xfrm>
          <a:prstGeom prst="rect">
            <a:avLst/>
          </a:prstGeom>
        </p:spPr>
      </p:pic>
      <p:pic>
        <p:nvPicPr>
          <p:cNvPr id="5" name="Imagen 4"/>
          <p:cNvPicPr>
            <a:picLocks noChangeAspect="1"/>
          </p:cNvPicPr>
          <p:nvPr/>
        </p:nvPicPr>
        <p:blipFill>
          <a:blip r:embed="rId4"/>
          <a:stretch>
            <a:fillRect/>
          </a:stretch>
        </p:blipFill>
        <p:spPr>
          <a:xfrm>
            <a:off x="4594859" y="2569179"/>
            <a:ext cx="3832861" cy="2024095"/>
          </a:xfrm>
          <a:prstGeom prst="rect">
            <a:avLst/>
          </a:prstGeom>
        </p:spPr>
      </p:pic>
      <p:sp>
        <p:nvSpPr>
          <p:cNvPr id="6" name="CuadroTexto 5"/>
          <p:cNvSpPr txBox="1"/>
          <p:nvPr/>
        </p:nvSpPr>
        <p:spPr>
          <a:xfrm>
            <a:off x="2591343" y="4710775"/>
            <a:ext cx="881652" cy="369332"/>
          </a:xfrm>
          <a:prstGeom prst="rect">
            <a:avLst/>
          </a:prstGeom>
          <a:noFill/>
        </p:spPr>
        <p:txBody>
          <a:bodyPr wrap="none" rtlCol="0">
            <a:spAutoFit/>
          </a:bodyPr>
          <a:lstStyle/>
          <a:p>
            <a:r>
              <a:rPr lang="es-CL" dirty="0" smtClean="0"/>
              <a:t>Imagen</a:t>
            </a:r>
            <a:endParaRPr lang="es-PE" dirty="0"/>
          </a:p>
        </p:txBody>
      </p:sp>
      <p:sp>
        <p:nvSpPr>
          <p:cNvPr id="7" name="CuadroTexto 6"/>
          <p:cNvSpPr txBox="1"/>
          <p:nvPr/>
        </p:nvSpPr>
        <p:spPr>
          <a:xfrm>
            <a:off x="6430651" y="4710775"/>
            <a:ext cx="953531" cy="369332"/>
          </a:xfrm>
          <a:prstGeom prst="rect">
            <a:avLst/>
          </a:prstGeom>
          <a:noFill/>
        </p:spPr>
        <p:txBody>
          <a:bodyPr wrap="none" rtlCol="0">
            <a:spAutoFit/>
          </a:bodyPr>
          <a:lstStyle/>
          <a:p>
            <a:r>
              <a:rPr lang="es-CL" dirty="0" smtClean="0"/>
              <a:t>Vista 3D</a:t>
            </a:r>
            <a:endParaRPr lang="es-PE" dirty="0"/>
          </a:p>
        </p:txBody>
      </p:sp>
    </p:spTree>
    <p:extLst>
      <p:ext uri="{BB962C8B-B14F-4D97-AF65-F5344CB8AC3E}">
        <p14:creationId xmlns:p14="http://schemas.microsoft.com/office/powerpoint/2010/main" val="37264634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Resumen</a:t>
            </a:r>
            <a:endParaRPr lang="es-PE" dirty="0"/>
          </a:p>
        </p:txBody>
      </p:sp>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Funciones Gaussianas son de vital importancia en visión computacional.</a:t>
            </a:r>
          </a:p>
          <a:p>
            <a:pPr>
              <a:buFont typeface="Arial" panose="020B0604020202020204" pitchFamily="34" charset="0"/>
              <a:buChar char="•"/>
            </a:pPr>
            <a:r>
              <a:rPr lang="es-CL" dirty="0"/>
              <a:t> </a:t>
            </a:r>
            <a:r>
              <a:rPr lang="es-CL" dirty="0" smtClean="0"/>
              <a:t>Permiten obtener información en diferentes niveles de escala</a:t>
            </a:r>
            <a:endParaRPr lang="es-PE" dirty="0"/>
          </a:p>
        </p:txBody>
      </p:sp>
    </p:spTree>
    <p:extLst>
      <p:ext uri="{BB962C8B-B14F-4D97-AF65-F5344CB8AC3E}">
        <p14:creationId xmlns:p14="http://schemas.microsoft.com/office/powerpoint/2010/main" val="3676520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Resumen</a:t>
            </a:r>
            <a:endParaRPr lang="es-PE" dirty="0"/>
          </a:p>
        </p:txBody>
      </p:sp>
      <p:sp>
        <p:nvSpPr>
          <p:cNvPr id="3" name="Marcador de contenido 2"/>
          <p:cNvSpPr>
            <a:spLocks noGrp="1"/>
          </p:cNvSpPr>
          <p:nvPr>
            <p:ph idx="1"/>
          </p:nvPr>
        </p:nvSpPr>
        <p:spPr/>
        <p:txBody>
          <a:bodyPr/>
          <a:lstStyle/>
          <a:p>
            <a:endParaRPr lang="es-PE" dirty="0"/>
          </a:p>
        </p:txBody>
      </p:sp>
    </p:spTree>
    <p:extLst>
      <p:ext uri="{BB962C8B-B14F-4D97-AF65-F5344CB8AC3E}">
        <p14:creationId xmlns:p14="http://schemas.microsoft.com/office/powerpoint/2010/main" val="33384754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Transformaciones en imágenes</a:t>
            </a:r>
            <a:endParaRPr lang="es-PE" dirty="0"/>
          </a:p>
        </p:txBody>
      </p:sp>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Como con cualquier función, se pueden aplicar operadores a una imagen</a:t>
            </a:r>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r>
              <a:rPr lang="es-CL" dirty="0"/>
              <a:t> </a:t>
            </a:r>
            <a:r>
              <a:rPr lang="es-CL" dirty="0" smtClean="0"/>
              <a:t>Forma especial de operador: </a:t>
            </a:r>
            <a:r>
              <a:rPr lang="es-CL" dirty="0" err="1" smtClean="0"/>
              <a:t>convolución</a:t>
            </a:r>
            <a:r>
              <a:rPr lang="es-CL" dirty="0" smtClean="0"/>
              <a:t> (filtrado lineal)</a:t>
            </a:r>
            <a:endParaRPr lang="es-PE" dirty="0"/>
          </a:p>
        </p:txBody>
      </p:sp>
      <p:pic>
        <p:nvPicPr>
          <p:cNvPr id="4" name="Imagen 3"/>
          <p:cNvPicPr>
            <a:picLocks noChangeAspect="1"/>
          </p:cNvPicPr>
          <p:nvPr/>
        </p:nvPicPr>
        <p:blipFill>
          <a:blip r:embed="rId2"/>
          <a:stretch>
            <a:fillRect/>
          </a:stretch>
        </p:blipFill>
        <p:spPr>
          <a:xfrm>
            <a:off x="625239" y="2806493"/>
            <a:ext cx="7939239" cy="1850348"/>
          </a:xfrm>
          <a:prstGeom prst="rect">
            <a:avLst/>
          </a:prstGeom>
        </p:spPr>
      </p:pic>
    </p:spTree>
    <p:extLst>
      <p:ext uri="{BB962C8B-B14F-4D97-AF65-F5344CB8AC3E}">
        <p14:creationId xmlns:p14="http://schemas.microsoft.com/office/powerpoint/2010/main" val="40138387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Filtrado de imágenes</a:t>
            </a:r>
            <a:endParaRPr lang="es-PE" dirty="0"/>
          </a:p>
        </p:txBody>
      </p:sp>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Modificar los píxeles de una imagen basado en alguna función de una vecindad local de cada pixel</a:t>
            </a:r>
          </a:p>
          <a:p>
            <a:pPr marL="0" indent="0">
              <a:buNone/>
            </a:pPr>
            <a:endParaRPr lang="es-PE" dirty="0"/>
          </a:p>
        </p:txBody>
      </p:sp>
      <p:pic>
        <p:nvPicPr>
          <p:cNvPr id="4" name="Imagen 3"/>
          <p:cNvPicPr>
            <a:picLocks noChangeAspect="1"/>
          </p:cNvPicPr>
          <p:nvPr/>
        </p:nvPicPr>
        <p:blipFill>
          <a:blip r:embed="rId2"/>
          <a:stretch>
            <a:fillRect/>
          </a:stretch>
        </p:blipFill>
        <p:spPr>
          <a:xfrm>
            <a:off x="822959" y="2954419"/>
            <a:ext cx="7491784" cy="2060640"/>
          </a:xfrm>
          <a:prstGeom prst="rect">
            <a:avLst/>
          </a:prstGeom>
        </p:spPr>
      </p:pic>
      <p:sp>
        <p:nvSpPr>
          <p:cNvPr id="5" name="Rectángulo 4"/>
          <p:cNvSpPr/>
          <p:nvPr/>
        </p:nvSpPr>
        <p:spPr>
          <a:xfrm>
            <a:off x="942680" y="4572000"/>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3376367" y="3168977"/>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Rectángulo 6"/>
          <p:cNvSpPr/>
          <p:nvPr/>
        </p:nvSpPr>
        <p:spPr>
          <a:xfrm>
            <a:off x="5695361" y="4586139"/>
            <a:ext cx="251538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8" name="CuadroTexto 7"/>
          <p:cNvSpPr txBox="1"/>
          <p:nvPr/>
        </p:nvSpPr>
        <p:spPr>
          <a:xfrm>
            <a:off x="1210465" y="4645727"/>
            <a:ext cx="1368644" cy="369332"/>
          </a:xfrm>
          <a:prstGeom prst="rect">
            <a:avLst/>
          </a:prstGeom>
          <a:noFill/>
        </p:spPr>
        <p:txBody>
          <a:bodyPr wrap="none" rtlCol="0">
            <a:spAutoFit/>
          </a:bodyPr>
          <a:lstStyle/>
          <a:p>
            <a:r>
              <a:rPr lang="es-CL" dirty="0" smtClean="0"/>
              <a:t>Imagen local</a:t>
            </a:r>
            <a:endParaRPr lang="es-PE" dirty="0"/>
          </a:p>
        </p:txBody>
      </p:sp>
      <p:sp>
        <p:nvSpPr>
          <p:cNvPr id="9" name="CuadroTexto 8"/>
          <p:cNvSpPr txBox="1"/>
          <p:nvPr/>
        </p:nvSpPr>
        <p:spPr>
          <a:xfrm>
            <a:off x="6183789" y="4644883"/>
            <a:ext cx="1977786" cy="369332"/>
          </a:xfrm>
          <a:prstGeom prst="rect">
            <a:avLst/>
          </a:prstGeom>
          <a:noFill/>
        </p:spPr>
        <p:txBody>
          <a:bodyPr wrap="none" rtlCol="0">
            <a:spAutoFit/>
          </a:bodyPr>
          <a:lstStyle/>
          <a:p>
            <a:r>
              <a:rPr lang="es-CL" dirty="0" smtClean="0"/>
              <a:t>Imagen modificada</a:t>
            </a:r>
            <a:endParaRPr lang="es-PE" dirty="0"/>
          </a:p>
        </p:txBody>
      </p:sp>
      <p:sp>
        <p:nvSpPr>
          <p:cNvPr id="10" name="CuadroTexto 9"/>
          <p:cNvSpPr txBox="1"/>
          <p:nvPr/>
        </p:nvSpPr>
        <p:spPr>
          <a:xfrm>
            <a:off x="3376367" y="2940277"/>
            <a:ext cx="1595309" cy="369332"/>
          </a:xfrm>
          <a:prstGeom prst="rect">
            <a:avLst/>
          </a:prstGeom>
          <a:noFill/>
        </p:spPr>
        <p:txBody>
          <a:bodyPr wrap="none" rtlCol="0">
            <a:spAutoFit/>
          </a:bodyPr>
          <a:lstStyle/>
          <a:p>
            <a:r>
              <a:rPr lang="es-CL" dirty="0" smtClean="0"/>
              <a:t>Alguna función</a:t>
            </a:r>
            <a:endParaRPr lang="es-PE" dirty="0"/>
          </a:p>
        </p:txBody>
      </p:sp>
    </p:spTree>
    <p:extLst>
      <p:ext uri="{BB962C8B-B14F-4D97-AF65-F5344CB8AC3E}">
        <p14:creationId xmlns:p14="http://schemas.microsoft.com/office/powerpoint/2010/main" val="4797054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Filtrado lineal</a:t>
            </a:r>
            <a:endParaRPr lang="es-PE" dirty="0"/>
          </a:p>
        </p:txBody>
      </p:sp>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Una versión simple de </a:t>
            </a:r>
            <a:r>
              <a:rPr lang="es-CL" dirty="0" err="1" smtClean="0"/>
              <a:t>convolución</a:t>
            </a:r>
            <a:r>
              <a:rPr lang="es-CL" dirty="0" smtClean="0"/>
              <a:t> o correlación cruzada</a:t>
            </a:r>
          </a:p>
          <a:p>
            <a:pPr>
              <a:buFont typeface="Arial" panose="020B0604020202020204" pitchFamily="34" charset="0"/>
              <a:buChar char="•"/>
            </a:pPr>
            <a:r>
              <a:rPr lang="es-CL" dirty="0" smtClean="0"/>
              <a:t> Reemplazar cada píxel por una combinación lineal de sus vecinos</a:t>
            </a:r>
          </a:p>
          <a:p>
            <a:pPr>
              <a:buFont typeface="Arial" panose="020B0604020202020204" pitchFamily="34" charset="0"/>
              <a:buChar char="•"/>
            </a:pPr>
            <a:r>
              <a:rPr lang="es-CL" dirty="0"/>
              <a:t> </a:t>
            </a:r>
            <a:r>
              <a:rPr lang="es-CL" dirty="0" smtClean="0"/>
              <a:t>La prescripción para la combinación lineal es llamada “</a:t>
            </a:r>
            <a:r>
              <a:rPr lang="es-CL" dirty="0" err="1" smtClean="0"/>
              <a:t>kernel</a:t>
            </a:r>
            <a:r>
              <a:rPr lang="es-CL" dirty="0" smtClean="0"/>
              <a:t>”</a:t>
            </a:r>
            <a:endParaRPr lang="es-PE" dirty="0"/>
          </a:p>
        </p:txBody>
      </p:sp>
      <p:pic>
        <p:nvPicPr>
          <p:cNvPr id="4" name="Imagen 3"/>
          <p:cNvPicPr>
            <a:picLocks noChangeAspect="1"/>
          </p:cNvPicPr>
          <p:nvPr/>
        </p:nvPicPr>
        <p:blipFill>
          <a:blip r:embed="rId2"/>
          <a:stretch>
            <a:fillRect/>
          </a:stretch>
        </p:blipFill>
        <p:spPr>
          <a:xfrm>
            <a:off x="822959" y="3709033"/>
            <a:ext cx="7160366" cy="1879323"/>
          </a:xfrm>
          <a:prstGeom prst="rect">
            <a:avLst/>
          </a:prstGeom>
        </p:spPr>
      </p:pic>
      <p:sp>
        <p:nvSpPr>
          <p:cNvPr id="5" name="Rectángulo 4"/>
          <p:cNvSpPr/>
          <p:nvPr/>
        </p:nvSpPr>
        <p:spPr>
          <a:xfrm>
            <a:off x="970961" y="5248991"/>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5882325" y="5219678"/>
            <a:ext cx="2101000"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CuadroTexto 6"/>
          <p:cNvSpPr txBox="1"/>
          <p:nvPr/>
        </p:nvSpPr>
        <p:spPr>
          <a:xfrm>
            <a:off x="1238746" y="5248991"/>
            <a:ext cx="1368644" cy="369332"/>
          </a:xfrm>
          <a:prstGeom prst="rect">
            <a:avLst/>
          </a:prstGeom>
          <a:noFill/>
        </p:spPr>
        <p:txBody>
          <a:bodyPr wrap="none" rtlCol="0">
            <a:spAutoFit/>
          </a:bodyPr>
          <a:lstStyle/>
          <a:p>
            <a:r>
              <a:rPr lang="es-CL" dirty="0" smtClean="0"/>
              <a:t>Imagen local</a:t>
            </a:r>
            <a:endParaRPr lang="es-PE" dirty="0"/>
          </a:p>
        </p:txBody>
      </p:sp>
      <p:sp>
        <p:nvSpPr>
          <p:cNvPr id="8" name="CuadroTexto 7"/>
          <p:cNvSpPr txBox="1"/>
          <p:nvPr/>
        </p:nvSpPr>
        <p:spPr>
          <a:xfrm>
            <a:off x="5882325" y="5204694"/>
            <a:ext cx="1977786" cy="369332"/>
          </a:xfrm>
          <a:prstGeom prst="rect">
            <a:avLst/>
          </a:prstGeom>
          <a:noFill/>
        </p:spPr>
        <p:txBody>
          <a:bodyPr wrap="none" rtlCol="0">
            <a:spAutoFit/>
          </a:bodyPr>
          <a:lstStyle/>
          <a:p>
            <a:r>
              <a:rPr lang="es-CL" dirty="0" smtClean="0"/>
              <a:t>Imagen modificada</a:t>
            </a:r>
            <a:endParaRPr lang="es-PE" dirty="0"/>
          </a:p>
        </p:txBody>
      </p:sp>
    </p:spTree>
    <p:extLst>
      <p:ext uri="{BB962C8B-B14F-4D97-AF65-F5344CB8AC3E}">
        <p14:creationId xmlns:p14="http://schemas.microsoft.com/office/powerpoint/2010/main" val="2172914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Correlación cruzada</a:t>
            </a:r>
            <a:endParaRPr lang="es-PE" dirty="0"/>
          </a:p>
        </p:txBody>
      </p:sp>
      <mc:AlternateContent xmlns:mc="http://schemas.openxmlformats.org/markup-compatibility/2006" xmlns:a14="http://schemas.microsoft.com/office/drawing/2010/main">
        <mc:Choice Requires="a14">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Sea </a:t>
                </a:r>
                <a14:m>
                  <m:oMath xmlns:m="http://schemas.openxmlformats.org/officeDocument/2006/math">
                    <m:r>
                      <a:rPr lang="es-CL" b="0" i="1" smtClean="0">
                        <a:latin typeface="Cambria Math" panose="02040503050406030204" pitchFamily="18" charset="0"/>
                      </a:rPr>
                      <m:t>𝐹</m:t>
                    </m:r>
                  </m:oMath>
                </a14:m>
                <a:r>
                  <a:rPr lang="es-PE" dirty="0" smtClean="0"/>
                  <a:t> una imagen, </a:t>
                </a:r>
                <a14:m>
                  <m:oMath xmlns:m="http://schemas.openxmlformats.org/officeDocument/2006/math">
                    <m:r>
                      <a:rPr lang="es-CL" b="0" i="1" smtClean="0">
                        <a:latin typeface="Cambria Math" panose="02040503050406030204" pitchFamily="18" charset="0"/>
                      </a:rPr>
                      <m:t>𝐻</m:t>
                    </m:r>
                  </m:oMath>
                </a14:m>
                <a:r>
                  <a:rPr lang="es-PE" dirty="0" smtClean="0"/>
                  <a:t> un </a:t>
                </a:r>
                <a:r>
                  <a:rPr lang="es-PE" dirty="0" err="1" smtClean="0"/>
                  <a:t>kernel</a:t>
                </a:r>
                <a:r>
                  <a:rPr lang="es-PE" dirty="0" smtClean="0"/>
                  <a:t> (de tamaño </a:t>
                </a:r>
                <a14:m>
                  <m:oMath xmlns:m="http://schemas.openxmlformats.org/officeDocument/2006/math">
                    <m:r>
                      <a:rPr lang="es-CL" b="0" i="1" smtClean="0">
                        <a:latin typeface="Cambria Math" panose="02040503050406030204" pitchFamily="18" charset="0"/>
                      </a:rPr>
                      <m:t>2</m:t>
                    </m:r>
                    <m:r>
                      <a:rPr lang="es-CL" b="0" i="1" smtClean="0">
                        <a:latin typeface="Cambria Math" panose="02040503050406030204" pitchFamily="18" charset="0"/>
                      </a:rPr>
                      <m:t>𝑘</m:t>
                    </m:r>
                    <m:r>
                      <a:rPr lang="es-CL" b="0" i="1" smtClean="0">
                        <a:latin typeface="Cambria Math" panose="02040503050406030204" pitchFamily="18" charset="0"/>
                      </a:rPr>
                      <m:t>+1 ×2</m:t>
                    </m:r>
                    <m:r>
                      <a:rPr lang="es-CL" b="0" i="1" smtClean="0">
                        <a:latin typeface="Cambria Math" panose="02040503050406030204" pitchFamily="18" charset="0"/>
                        <a:ea typeface="Cambria Math" panose="02040503050406030204" pitchFamily="18" charset="0"/>
                      </a:rPr>
                      <m:t>𝑘</m:t>
                    </m:r>
                    <m:r>
                      <a:rPr lang="es-CL" b="0" i="1" smtClean="0">
                        <a:latin typeface="Cambria Math" panose="02040503050406030204" pitchFamily="18" charset="0"/>
                        <a:ea typeface="Cambria Math" panose="02040503050406030204" pitchFamily="18" charset="0"/>
                      </a:rPr>
                      <m:t>+1</m:t>
                    </m:r>
                  </m:oMath>
                </a14:m>
                <a:r>
                  <a:rPr lang="es-PE" dirty="0" smtClean="0"/>
                  <a:t>) y </a:t>
                </a:r>
                <a14:m>
                  <m:oMath xmlns:m="http://schemas.openxmlformats.org/officeDocument/2006/math">
                    <m:r>
                      <a:rPr lang="es-CL" b="0" i="1" smtClean="0">
                        <a:latin typeface="Cambria Math" panose="02040503050406030204" pitchFamily="18" charset="0"/>
                      </a:rPr>
                      <m:t>𝐺</m:t>
                    </m:r>
                  </m:oMath>
                </a14:m>
                <a:r>
                  <a:rPr lang="es-PE" dirty="0" smtClean="0"/>
                  <a:t> una imagen de salida</a:t>
                </a:r>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r>
                  <a:rPr lang="es-CL" dirty="0"/>
                  <a:t> </a:t>
                </a:r>
                <a:r>
                  <a:rPr lang="es-CL" dirty="0" smtClean="0"/>
                  <a:t>Esta operación se llama correlación cruzada</a:t>
                </a:r>
                <a:endParaRPr lang="es-PE" dirty="0"/>
              </a:p>
            </p:txBody>
          </p:sp>
        </mc:Choice>
        <mc:Fallback xmlns="">
          <p:sp>
            <p:nvSpPr>
              <p:cNvPr id="3" name="Marcador de contenido 2"/>
              <p:cNvSpPr>
                <a:spLocks noGrp="1" noRot="1" noChangeAspect="1" noMove="1" noResize="1" noEditPoints="1" noAdjustHandles="1" noChangeArrowheads="1" noChangeShapeType="1" noTextEdit="1"/>
              </p:cNvSpPr>
              <p:nvPr>
                <p:ph idx="1"/>
              </p:nvPr>
            </p:nvSpPr>
            <p:spPr>
              <a:blipFill rotWithShape="0">
                <a:blip r:embed="rId2"/>
                <a:stretch>
                  <a:fillRect l="-1939" t="-1667" r="-565"/>
                </a:stretch>
              </a:blipFill>
            </p:spPr>
            <p:txBody>
              <a:bodyPr/>
              <a:lstStyle/>
              <a:p>
                <a:r>
                  <a:rPr lang="es-PE">
                    <a:noFill/>
                  </a:rPr>
                  <a:t> </a:t>
                </a:r>
              </a:p>
            </p:txBody>
          </p:sp>
        </mc:Fallback>
      </mc:AlternateContent>
      <p:pic>
        <p:nvPicPr>
          <p:cNvPr id="4" name="Imagen 3"/>
          <p:cNvPicPr>
            <a:picLocks noChangeAspect="1"/>
          </p:cNvPicPr>
          <p:nvPr/>
        </p:nvPicPr>
        <p:blipFill>
          <a:blip r:embed="rId3"/>
          <a:stretch>
            <a:fillRect/>
          </a:stretch>
        </p:blipFill>
        <p:spPr>
          <a:xfrm>
            <a:off x="1310327" y="2844627"/>
            <a:ext cx="6825006" cy="1125641"/>
          </a:xfrm>
          <a:prstGeom prst="rect">
            <a:avLst/>
          </a:prstGeom>
        </p:spPr>
      </p:pic>
      <p:sp>
        <p:nvSpPr>
          <p:cNvPr id="5" name="Rectángulo 4"/>
          <p:cNvSpPr/>
          <p:nvPr/>
        </p:nvSpPr>
        <p:spPr>
          <a:xfrm>
            <a:off x="933253" y="2674944"/>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6" name="Imagen 5"/>
          <p:cNvPicPr>
            <a:picLocks noChangeAspect="1"/>
          </p:cNvPicPr>
          <p:nvPr/>
        </p:nvPicPr>
        <p:blipFill>
          <a:blip r:embed="rId4"/>
          <a:stretch>
            <a:fillRect/>
          </a:stretch>
        </p:blipFill>
        <p:spPr>
          <a:xfrm>
            <a:off x="3606834" y="4999851"/>
            <a:ext cx="2231992" cy="520239"/>
          </a:xfrm>
          <a:prstGeom prst="rect">
            <a:avLst/>
          </a:prstGeom>
        </p:spPr>
      </p:pic>
    </p:spTree>
    <p:extLst>
      <p:ext uri="{BB962C8B-B14F-4D97-AF65-F5344CB8AC3E}">
        <p14:creationId xmlns:p14="http://schemas.microsoft.com/office/powerpoint/2010/main" val="3687072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err="1" smtClean="0"/>
              <a:t>Convolución</a:t>
            </a:r>
            <a:endParaRPr lang="es-PE" dirty="0"/>
          </a:p>
        </p:txBody>
      </p:sp>
      <p:sp>
        <p:nvSpPr>
          <p:cNvPr id="3" name="Marcador de contenido 2"/>
          <p:cNvSpPr>
            <a:spLocks noGrp="1"/>
          </p:cNvSpPr>
          <p:nvPr>
            <p:ph idx="1"/>
          </p:nvPr>
        </p:nvSpPr>
        <p:spPr/>
        <p:txBody>
          <a:bodyPr/>
          <a:lstStyle/>
          <a:p>
            <a:pPr>
              <a:buFont typeface="Arial" panose="020B0604020202020204" pitchFamily="34" charset="0"/>
              <a:buChar char="•"/>
            </a:pPr>
            <a:r>
              <a:rPr lang="es-CL" dirty="0" smtClean="0"/>
              <a:t> Lo mismo que correlación cruzada, excepto que el </a:t>
            </a:r>
            <a:r>
              <a:rPr lang="es-CL" dirty="0" err="1" smtClean="0"/>
              <a:t>kernel</a:t>
            </a:r>
            <a:r>
              <a:rPr lang="es-CL" dirty="0" smtClean="0"/>
              <a:t> está invertido (horizontal y verticalmente)</a:t>
            </a:r>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endParaRPr lang="es-CL" dirty="0"/>
          </a:p>
          <a:p>
            <a:pPr>
              <a:buFont typeface="Arial" panose="020B0604020202020204" pitchFamily="34" charset="0"/>
              <a:buChar char="•"/>
            </a:pPr>
            <a:endParaRPr lang="es-CL" dirty="0" smtClean="0"/>
          </a:p>
          <a:p>
            <a:pPr>
              <a:buFont typeface="Arial" panose="020B0604020202020204" pitchFamily="34" charset="0"/>
              <a:buChar char="•"/>
            </a:pPr>
            <a:r>
              <a:rPr lang="es-CL" dirty="0"/>
              <a:t> </a:t>
            </a:r>
            <a:r>
              <a:rPr lang="es-CL" dirty="0" smtClean="0"/>
              <a:t>Se llama operación de </a:t>
            </a:r>
            <a:r>
              <a:rPr lang="es-CL" dirty="0" err="1" smtClean="0"/>
              <a:t>convolución</a:t>
            </a:r>
            <a:r>
              <a:rPr lang="es-CL" dirty="0" smtClean="0"/>
              <a:t> (asociativa y conmutativa)</a:t>
            </a:r>
            <a:endParaRPr lang="es-PE" dirty="0"/>
          </a:p>
        </p:txBody>
      </p:sp>
      <p:pic>
        <p:nvPicPr>
          <p:cNvPr id="4" name="Imagen 3"/>
          <p:cNvPicPr>
            <a:picLocks noChangeAspect="1"/>
          </p:cNvPicPr>
          <p:nvPr/>
        </p:nvPicPr>
        <p:blipFill>
          <a:blip r:embed="rId2"/>
          <a:stretch>
            <a:fillRect/>
          </a:stretch>
        </p:blipFill>
        <p:spPr>
          <a:xfrm>
            <a:off x="1715777" y="2582046"/>
            <a:ext cx="6109013" cy="1275368"/>
          </a:xfrm>
          <a:prstGeom prst="rect">
            <a:avLst/>
          </a:prstGeom>
        </p:spPr>
      </p:pic>
      <p:pic>
        <p:nvPicPr>
          <p:cNvPr id="5" name="Imagen 4"/>
          <p:cNvPicPr>
            <a:picLocks noChangeAspect="1"/>
          </p:cNvPicPr>
          <p:nvPr/>
        </p:nvPicPr>
        <p:blipFill>
          <a:blip r:embed="rId3"/>
          <a:stretch>
            <a:fillRect/>
          </a:stretch>
        </p:blipFill>
        <p:spPr>
          <a:xfrm>
            <a:off x="3699951" y="5164897"/>
            <a:ext cx="2097534" cy="516523"/>
          </a:xfrm>
          <a:prstGeom prst="rect">
            <a:avLst/>
          </a:prstGeom>
        </p:spPr>
      </p:pic>
    </p:spTree>
    <p:extLst>
      <p:ext uri="{BB962C8B-B14F-4D97-AF65-F5344CB8AC3E}">
        <p14:creationId xmlns:p14="http://schemas.microsoft.com/office/powerpoint/2010/main" val="42557149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CL" dirty="0" smtClean="0"/>
              <a:t>Ejemplos de filtros lineales</a:t>
            </a:r>
            <a:endParaRPr lang="es-PE" dirty="0"/>
          </a:p>
        </p:txBody>
      </p:sp>
      <p:pic>
        <p:nvPicPr>
          <p:cNvPr id="4" name="Imagen 3"/>
          <p:cNvPicPr>
            <a:picLocks noChangeAspect="1"/>
          </p:cNvPicPr>
          <p:nvPr/>
        </p:nvPicPr>
        <p:blipFill>
          <a:blip r:embed="rId2"/>
          <a:stretch>
            <a:fillRect/>
          </a:stretch>
        </p:blipFill>
        <p:spPr>
          <a:xfrm>
            <a:off x="1197204" y="2605355"/>
            <a:ext cx="6579909" cy="2501351"/>
          </a:xfrm>
          <a:prstGeom prst="rect">
            <a:avLst/>
          </a:prstGeom>
        </p:spPr>
      </p:pic>
      <p:sp>
        <p:nvSpPr>
          <p:cNvPr id="5" name="Rectángulo 4"/>
          <p:cNvSpPr/>
          <p:nvPr/>
        </p:nvSpPr>
        <p:spPr>
          <a:xfrm>
            <a:off x="1197204" y="4675695"/>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6" name="Rectángulo 5"/>
          <p:cNvSpPr/>
          <p:nvPr/>
        </p:nvSpPr>
        <p:spPr>
          <a:xfrm>
            <a:off x="5693790" y="4757914"/>
            <a:ext cx="1904215" cy="3393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sp>
        <p:nvSpPr>
          <p:cNvPr id="7" name="CuadroTexto 6"/>
          <p:cNvSpPr txBox="1"/>
          <p:nvPr/>
        </p:nvSpPr>
        <p:spPr>
          <a:xfrm>
            <a:off x="1690691" y="4727947"/>
            <a:ext cx="917239" cy="369332"/>
          </a:xfrm>
          <a:prstGeom prst="rect">
            <a:avLst/>
          </a:prstGeom>
          <a:noFill/>
        </p:spPr>
        <p:txBody>
          <a:bodyPr wrap="none" rtlCol="0">
            <a:spAutoFit/>
          </a:bodyPr>
          <a:lstStyle/>
          <a:p>
            <a:r>
              <a:rPr lang="es-CL" dirty="0" smtClean="0"/>
              <a:t>Original</a:t>
            </a:r>
            <a:endParaRPr lang="es-PE" dirty="0"/>
          </a:p>
        </p:txBody>
      </p:sp>
      <p:sp>
        <p:nvSpPr>
          <p:cNvPr id="8" name="CuadroTexto 7"/>
          <p:cNvSpPr txBox="1"/>
          <p:nvPr/>
        </p:nvSpPr>
        <p:spPr>
          <a:xfrm>
            <a:off x="6006842" y="4674009"/>
            <a:ext cx="1680717" cy="369332"/>
          </a:xfrm>
          <a:prstGeom prst="rect">
            <a:avLst/>
          </a:prstGeom>
          <a:noFill/>
        </p:spPr>
        <p:txBody>
          <a:bodyPr wrap="none" rtlCol="0">
            <a:spAutoFit/>
          </a:bodyPr>
          <a:lstStyle/>
          <a:p>
            <a:r>
              <a:rPr lang="es-CL" dirty="0" smtClean="0"/>
              <a:t>Imagen idéntica</a:t>
            </a:r>
            <a:endParaRPr lang="es-PE" dirty="0"/>
          </a:p>
        </p:txBody>
      </p:sp>
    </p:spTree>
    <p:extLst>
      <p:ext uri="{BB962C8B-B14F-4D97-AF65-F5344CB8AC3E}">
        <p14:creationId xmlns:p14="http://schemas.microsoft.com/office/powerpoint/2010/main" val="3828043739"/>
      </p:ext>
    </p:extLst>
  </p:cSld>
  <p:clrMapOvr>
    <a:masterClrMapping/>
  </p:clrMapOvr>
</p:sld>
</file>

<file path=ppt/theme/theme1.xml><?xml version="1.0" encoding="utf-8"?>
<a:theme xmlns:a="http://schemas.openxmlformats.org/drawingml/2006/main" name="Retrospección">
  <a:themeElements>
    <a:clrScheme name="Retrospección">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4965</TotalTime>
  <Words>525</Words>
  <Application>Microsoft Office PowerPoint</Application>
  <PresentationFormat>Presentación en pantalla (4:3)</PresentationFormat>
  <Paragraphs>137</Paragraphs>
  <Slides>31</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31</vt:i4>
      </vt:variant>
    </vt:vector>
  </HeadingPairs>
  <TitlesOfParts>
    <vt:vector size="36" baseType="lpstr">
      <vt:lpstr>Arial</vt:lpstr>
      <vt:lpstr>Calibri</vt:lpstr>
      <vt:lpstr>Calibri Light</vt:lpstr>
      <vt:lpstr>Cambria Math</vt:lpstr>
      <vt:lpstr>Retrospección</vt:lpstr>
      <vt:lpstr>Derivadas de Gaussianos</vt:lpstr>
      <vt:lpstr>Logro</vt:lpstr>
      <vt:lpstr>Qué es una imagen?</vt:lpstr>
      <vt:lpstr>Transformaciones en imágenes</vt:lpstr>
      <vt:lpstr>Filtrado de imágenes</vt:lpstr>
      <vt:lpstr>Filtrado lineal</vt:lpstr>
      <vt:lpstr>Correlación cruzada</vt:lpstr>
      <vt:lpstr>Convolución</vt:lpstr>
      <vt:lpstr>Ejemplos de filtros lineales</vt:lpstr>
      <vt:lpstr>Ejemplos de filtros lineales</vt:lpstr>
      <vt:lpstr>Ejemplo de filtros lineales</vt:lpstr>
      <vt:lpstr>Kernel Gaussiano</vt:lpstr>
      <vt:lpstr>Filtros Gaussianos</vt:lpstr>
      <vt:lpstr>Filtro Gaussiano</vt:lpstr>
      <vt:lpstr>Realce</vt:lpstr>
      <vt:lpstr>Filtro de realce</vt:lpstr>
      <vt:lpstr>Detección de bordes</vt:lpstr>
      <vt:lpstr>Caracterización de bordes</vt:lpstr>
      <vt:lpstr>Derivadas de imágenes</vt:lpstr>
      <vt:lpstr>Gradiente de una imagen</vt:lpstr>
      <vt:lpstr>Gradiente de imágenes</vt:lpstr>
      <vt:lpstr>Efecto del ruido</vt:lpstr>
      <vt:lpstr>Solución</vt:lpstr>
      <vt:lpstr>Propiedad asociativa</vt:lpstr>
      <vt:lpstr>Filtro de detección de bordes</vt:lpstr>
      <vt:lpstr>Derivada de Gaussiano</vt:lpstr>
      <vt:lpstr>Derivada direccional</vt:lpstr>
      <vt:lpstr>Derivada de Gaussiano</vt:lpstr>
      <vt:lpstr>Diferencia de Gaussianos</vt:lpstr>
      <vt:lpstr>Resumen</vt:lpstr>
      <vt:lpstr>Resumen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Visión Computacional</dc:title>
  <dc:creator>Ivan Sipiran</dc:creator>
  <cp:lastModifiedBy>Ivan Sipiran</cp:lastModifiedBy>
  <cp:revision>46</cp:revision>
  <dcterms:created xsi:type="dcterms:W3CDTF">2018-04-05T07:18:08Z</dcterms:created>
  <dcterms:modified xsi:type="dcterms:W3CDTF">2018-05-03T15:44:12Z</dcterms:modified>
</cp:coreProperties>
</file>